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58" r:id="rId6"/>
    <p:sldId id="261" r:id="rId7"/>
    <p:sldId id="262" r:id="rId8"/>
    <p:sldId id="265" r:id="rId9"/>
    <p:sldId id="263" r:id="rId10"/>
    <p:sldId id="264" r:id="rId11"/>
    <p:sldId id="266" r:id="rId12"/>
    <p:sldId id="267" r:id="rId13"/>
    <p:sldId id="268" r:id="rId14"/>
    <p:sldId id="269" r:id="rId15"/>
    <p:sldId id="270" r:id="rId16"/>
    <p:sldId id="271" r:id="rId17"/>
    <p:sldId id="325" r:id="rId18"/>
    <p:sldId id="326" r:id="rId19"/>
    <p:sldId id="327" r:id="rId20"/>
    <p:sldId id="328" r:id="rId21"/>
    <p:sldId id="329" r:id="rId22"/>
    <p:sldId id="330" r:id="rId23"/>
    <p:sldId id="331" r:id="rId24"/>
    <p:sldId id="332" r:id="rId25"/>
    <p:sldId id="333" r:id="rId26"/>
    <p:sldId id="272" r:id="rId27"/>
    <p:sldId id="273" r:id="rId28"/>
    <p:sldId id="274" r:id="rId29"/>
    <p:sldId id="275" r:id="rId30"/>
    <p:sldId id="276" r:id="rId31"/>
    <p:sldId id="277" r:id="rId32"/>
    <p:sldId id="278" r:id="rId33"/>
    <p:sldId id="279" r:id="rId34"/>
    <p:sldId id="280" r:id="rId35"/>
    <p:sldId id="281" r:id="rId36"/>
    <p:sldId id="311" r:id="rId37"/>
    <p:sldId id="282" r:id="rId38"/>
    <p:sldId id="284" r:id="rId39"/>
    <p:sldId id="283"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Lst>
  <p:sldSz cx="9144000" cy="6858000" type="screen4x3"/>
  <p:notesSz cx="6858000" cy="9144000"/>
  <p:defaultTextStyle>
    <a:defPPr>
      <a:defRPr lang="pt-B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4" d="100"/>
          <a:sy n="104" d="100"/>
        </p:scale>
        <p:origin x="1824" y="11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70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uro Real" userId="387907e3ca98358a" providerId="LiveId" clId="{3E421672-8C66-2945-B883-5623D4153067}"/>
    <pc:docChg chg="modSld">
      <pc:chgData name="Mauro Real" userId="387907e3ca98358a" providerId="LiveId" clId="{3E421672-8C66-2945-B883-5623D4153067}" dt="2023-08-21T16:26:53.779" v="0" actId="139"/>
      <pc:docMkLst>
        <pc:docMk/>
      </pc:docMkLst>
      <pc:sldChg chg="addSp">
        <pc:chgData name="Mauro Real" userId="387907e3ca98358a" providerId="LiveId" clId="{3E421672-8C66-2945-B883-5623D4153067}" dt="2023-08-21T16:26:53.779" v="0" actId="139"/>
        <pc:sldMkLst>
          <pc:docMk/>
          <pc:sldMk cId="0" sldId="256"/>
        </pc:sldMkLst>
        <pc:spChg chg="add">
          <ac:chgData name="Mauro Real" userId="387907e3ca98358a" providerId="LiveId" clId="{3E421672-8C66-2945-B883-5623D4153067}" dt="2023-08-21T16:26:53.779" v="0" actId="139"/>
          <ac:spMkLst>
            <pc:docMk/>
            <pc:sldMk cId="0" sldId="256"/>
            <ac:spMk id="2" creationId="{5475FFA9-27C8-4A8A-ABAE-2D4763065CB5}"/>
          </ac:spMkLst>
        </pc:spChg>
      </pc:sldChg>
    </pc:docChg>
  </pc:docChgLst>
  <pc:docChgLst>
    <pc:chgData name="Mauro Real" userId="387907e3ca98358a" providerId="LiveId" clId="{587FAD31-09BF-4CF7-9C4F-F145351108A3}"/>
    <pc:docChg chg="undo custSel addSld delSld">
      <pc:chgData name="Mauro Real" userId="387907e3ca98358a" providerId="LiveId" clId="{587FAD31-09BF-4CF7-9C4F-F145351108A3}" dt="2024-05-08T13:34:56.533" v="1" actId="680"/>
      <pc:docMkLst>
        <pc:docMk/>
      </pc:docMkLst>
      <pc:sldChg chg="new del">
        <pc:chgData name="Mauro Real" userId="387907e3ca98358a" providerId="LiveId" clId="{587FAD31-09BF-4CF7-9C4F-F145351108A3}" dt="2024-05-08T13:34:56.533" v="1" actId="680"/>
        <pc:sldMkLst>
          <pc:docMk/>
          <pc:sldMk cId="2332402840" sldId="334"/>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43000" y="1122363"/>
            <a:ext cx="6858000" cy="2387600"/>
          </a:xfrm>
        </p:spPr>
        <p:txBody>
          <a:bodyPr anchor="b"/>
          <a:lstStyle>
            <a:lvl1pPr algn="ctr">
              <a:defRPr sz="6000"/>
            </a:lvl1pPr>
          </a:lstStyle>
          <a:p>
            <a:r>
              <a:rPr lang="pt-BR"/>
              <a:t>Clique para editar o título Mestre</a:t>
            </a:r>
          </a:p>
        </p:txBody>
      </p:sp>
      <p:sp>
        <p:nvSpPr>
          <p:cNvPr id="3" name="Subtítulo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Rectangle 4">
            <a:extLst>
              <a:ext uri="{FF2B5EF4-FFF2-40B4-BE49-F238E27FC236}">
                <a16:creationId xmlns:a16="http://schemas.microsoft.com/office/drawing/2014/main" id="{7ADFDC93-F41A-7FAF-C271-664226494B20}"/>
              </a:ext>
            </a:extLst>
          </p:cNvPr>
          <p:cNvSpPr>
            <a:spLocks noGrp="1" noChangeArrowheads="1"/>
          </p:cNvSpPr>
          <p:nvPr>
            <p:ph type="dt" sz="half" idx="10"/>
          </p:nvPr>
        </p:nvSpPr>
        <p:spPr>
          <a:ln/>
        </p:spPr>
        <p:txBody>
          <a:bodyPr/>
          <a:lstStyle>
            <a:lvl1pPr>
              <a:defRPr/>
            </a:lvl1pPr>
          </a:lstStyle>
          <a:p>
            <a:pPr>
              <a:defRPr/>
            </a:pPr>
            <a:endParaRPr lang="pt-BR" altLang="pt-BR"/>
          </a:p>
        </p:txBody>
      </p:sp>
      <p:sp>
        <p:nvSpPr>
          <p:cNvPr id="5" name="Rectangle 5">
            <a:extLst>
              <a:ext uri="{FF2B5EF4-FFF2-40B4-BE49-F238E27FC236}">
                <a16:creationId xmlns:a16="http://schemas.microsoft.com/office/drawing/2014/main" id="{73AA5F6E-D283-AF25-FA63-A7BE9906EA30}"/>
              </a:ext>
            </a:extLst>
          </p:cNvPr>
          <p:cNvSpPr>
            <a:spLocks noGrp="1" noChangeArrowheads="1"/>
          </p:cNvSpPr>
          <p:nvPr>
            <p:ph type="ftr" sz="quarter" idx="11"/>
          </p:nvPr>
        </p:nvSpPr>
        <p:spPr>
          <a:ln/>
        </p:spPr>
        <p:txBody>
          <a:bodyPr/>
          <a:lstStyle>
            <a:lvl1pPr>
              <a:defRPr/>
            </a:lvl1pPr>
          </a:lstStyle>
          <a:p>
            <a:pPr>
              <a:defRPr/>
            </a:pPr>
            <a:endParaRPr lang="pt-BR" altLang="pt-BR"/>
          </a:p>
        </p:txBody>
      </p:sp>
      <p:sp>
        <p:nvSpPr>
          <p:cNvPr id="6" name="Rectangle 6">
            <a:extLst>
              <a:ext uri="{FF2B5EF4-FFF2-40B4-BE49-F238E27FC236}">
                <a16:creationId xmlns:a16="http://schemas.microsoft.com/office/drawing/2014/main" id="{E4FCDC95-BD41-5613-7A35-8FC34A29D7F0}"/>
              </a:ext>
            </a:extLst>
          </p:cNvPr>
          <p:cNvSpPr>
            <a:spLocks noGrp="1" noChangeArrowheads="1"/>
          </p:cNvSpPr>
          <p:nvPr>
            <p:ph type="sldNum" sz="quarter" idx="12"/>
          </p:nvPr>
        </p:nvSpPr>
        <p:spPr>
          <a:ln/>
        </p:spPr>
        <p:txBody>
          <a:bodyPr/>
          <a:lstStyle>
            <a:lvl1pPr>
              <a:defRPr/>
            </a:lvl1pPr>
          </a:lstStyle>
          <a:p>
            <a:pPr>
              <a:defRPr/>
            </a:pPr>
            <a:fld id="{38261480-80B0-4226-AFBD-18E3ABDAA772}" type="slidenum">
              <a:rPr lang="pt-BR" altLang="pt-BR"/>
              <a:pPr>
                <a:defRPr/>
              </a:pPr>
              <a:t>‹nº›</a:t>
            </a:fld>
            <a:endParaRPr lang="pt-BR" altLang="pt-BR"/>
          </a:p>
        </p:txBody>
      </p:sp>
    </p:spTree>
    <p:extLst>
      <p:ext uri="{BB962C8B-B14F-4D97-AF65-F5344CB8AC3E}">
        <p14:creationId xmlns:p14="http://schemas.microsoft.com/office/powerpoint/2010/main" val="2586289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Rectangle 4">
            <a:extLst>
              <a:ext uri="{FF2B5EF4-FFF2-40B4-BE49-F238E27FC236}">
                <a16:creationId xmlns:a16="http://schemas.microsoft.com/office/drawing/2014/main" id="{CA956E29-72BC-D9E7-44DB-9AB5F15EF051}"/>
              </a:ext>
            </a:extLst>
          </p:cNvPr>
          <p:cNvSpPr>
            <a:spLocks noGrp="1" noChangeArrowheads="1"/>
          </p:cNvSpPr>
          <p:nvPr>
            <p:ph type="dt" sz="half" idx="10"/>
          </p:nvPr>
        </p:nvSpPr>
        <p:spPr>
          <a:ln/>
        </p:spPr>
        <p:txBody>
          <a:bodyPr/>
          <a:lstStyle>
            <a:lvl1pPr>
              <a:defRPr/>
            </a:lvl1pPr>
          </a:lstStyle>
          <a:p>
            <a:pPr>
              <a:defRPr/>
            </a:pPr>
            <a:endParaRPr lang="pt-BR" altLang="pt-BR"/>
          </a:p>
        </p:txBody>
      </p:sp>
      <p:sp>
        <p:nvSpPr>
          <p:cNvPr id="5" name="Rectangle 5">
            <a:extLst>
              <a:ext uri="{FF2B5EF4-FFF2-40B4-BE49-F238E27FC236}">
                <a16:creationId xmlns:a16="http://schemas.microsoft.com/office/drawing/2014/main" id="{6F7B0C9B-4164-00D5-5F82-8A8D3FC7C033}"/>
              </a:ext>
            </a:extLst>
          </p:cNvPr>
          <p:cNvSpPr>
            <a:spLocks noGrp="1" noChangeArrowheads="1"/>
          </p:cNvSpPr>
          <p:nvPr>
            <p:ph type="ftr" sz="quarter" idx="11"/>
          </p:nvPr>
        </p:nvSpPr>
        <p:spPr>
          <a:ln/>
        </p:spPr>
        <p:txBody>
          <a:bodyPr/>
          <a:lstStyle>
            <a:lvl1pPr>
              <a:defRPr/>
            </a:lvl1pPr>
          </a:lstStyle>
          <a:p>
            <a:pPr>
              <a:defRPr/>
            </a:pPr>
            <a:endParaRPr lang="pt-BR" altLang="pt-BR"/>
          </a:p>
        </p:txBody>
      </p:sp>
      <p:sp>
        <p:nvSpPr>
          <p:cNvPr id="6" name="Rectangle 6">
            <a:extLst>
              <a:ext uri="{FF2B5EF4-FFF2-40B4-BE49-F238E27FC236}">
                <a16:creationId xmlns:a16="http://schemas.microsoft.com/office/drawing/2014/main" id="{18D13623-0F1C-656D-3B43-57FA1F9A154B}"/>
              </a:ext>
            </a:extLst>
          </p:cNvPr>
          <p:cNvSpPr>
            <a:spLocks noGrp="1" noChangeArrowheads="1"/>
          </p:cNvSpPr>
          <p:nvPr>
            <p:ph type="sldNum" sz="quarter" idx="12"/>
          </p:nvPr>
        </p:nvSpPr>
        <p:spPr>
          <a:ln/>
        </p:spPr>
        <p:txBody>
          <a:bodyPr/>
          <a:lstStyle>
            <a:lvl1pPr>
              <a:defRPr/>
            </a:lvl1pPr>
          </a:lstStyle>
          <a:p>
            <a:pPr>
              <a:defRPr/>
            </a:pPr>
            <a:fld id="{FD2BF653-ADF3-45BF-95C4-51BEED0FF648}" type="slidenum">
              <a:rPr lang="pt-BR" altLang="pt-BR"/>
              <a:pPr>
                <a:defRPr/>
              </a:pPr>
              <a:t>‹nº›</a:t>
            </a:fld>
            <a:endParaRPr lang="pt-BR" altLang="pt-BR"/>
          </a:p>
        </p:txBody>
      </p:sp>
    </p:spTree>
    <p:extLst>
      <p:ext uri="{BB962C8B-B14F-4D97-AF65-F5344CB8AC3E}">
        <p14:creationId xmlns:p14="http://schemas.microsoft.com/office/powerpoint/2010/main" val="956564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Rectangle 4">
            <a:extLst>
              <a:ext uri="{FF2B5EF4-FFF2-40B4-BE49-F238E27FC236}">
                <a16:creationId xmlns:a16="http://schemas.microsoft.com/office/drawing/2014/main" id="{5C8D047C-EB28-A1E1-FF98-27DE602B91D2}"/>
              </a:ext>
            </a:extLst>
          </p:cNvPr>
          <p:cNvSpPr>
            <a:spLocks noGrp="1" noChangeArrowheads="1"/>
          </p:cNvSpPr>
          <p:nvPr>
            <p:ph type="dt" sz="half" idx="10"/>
          </p:nvPr>
        </p:nvSpPr>
        <p:spPr>
          <a:ln/>
        </p:spPr>
        <p:txBody>
          <a:bodyPr/>
          <a:lstStyle>
            <a:lvl1pPr>
              <a:defRPr/>
            </a:lvl1pPr>
          </a:lstStyle>
          <a:p>
            <a:pPr>
              <a:defRPr/>
            </a:pPr>
            <a:endParaRPr lang="pt-BR" altLang="pt-BR"/>
          </a:p>
        </p:txBody>
      </p:sp>
      <p:sp>
        <p:nvSpPr>
          <p:cNvPr id="5" name="Rectangle 5">
            <a:extLst>
              <a:ext uri="{FF2B5EF4-FFF2-40B4-BE49-F238E27FC236}">
                <a16:creationId xmlns:a16="http://schemas.microsoft.com/office/drawing/2014/main" id="{174EBEAC-E267-2074-5CFB-3E154EFD63B1}"/>
              </a:ext>
            </a:extLst>
          </p:cNvPr>
          <p:cNvSpPr>
            <a:spLocks noGrp="1" noChangeArrowheads="1"/>
          </p:cNvSpPr>
          <p:nvPr>
            <p:ph type="ftr" sz="quarter" idx="11"/>
          </p:nvPr>
        </p:nvSpPr>
        <p:spPr>
          <a:ln/>
        </p:spPr>
        <p:txBody>
          <a:bodyPr/>
          <a:lstStyle>
            <a:lvl1pPr>
              <a:defRPr/>
            </a:lvl1pPr>
          </a:lstStyle>
          <a:p>
            <a:pPr>
              <a:defRPr/>
            </a:pPr>
            <a:endParaRPr lang="pt-BR" altLang="pt-BR"/>
          </a:p>
        </p:txBody>
      </p:sp>
      <p:sp>
        <p:nvSpPr>
          <p:cNvPr id="6" name="Rectangle 6">
            <a:extLst>
              <a:ext uri="{FF2B5EF4-FFF2-40B4-BE49-F238E27FC236}">
                <a16:creationId xmlns:a16="http://schemas.microsoft.com/office/drawing/2014/main" id="{930DF3D5-3222-F662-CE1C-A4260267769A}"/>
              </a:ext>
            </a:extLst>
          </p:cNvPr>
          <p:cNvSpPr>
            <a:spLocks noGrp="1" noChangeArrowheads="1"/>
          </p:cNvSpPr>
          <p:nvPr>
            <p:ph type="sldNum" sz="quarter" idx="12"/>
          </p:nvPr>
        </p:nvSpPr>
        <p:spPr>
          <a:ln/>
        </p:spPr>
        <p:txBody>
          <a:bodyPr/>
          <a:lstStyle>
            <a:lvl1pPr>
              <a:defRPr/>
            </a:lvl1pPr>
          </a:lstStyle>
          <a:p>
            <a:pPr>
              <a:defRPr/>
            </a:pPr>
            <a:fld id="{9EB0B83A-6A13-4593-AD15-21347E5598A3}" type="slidenum">
              <a:rPr lang="pt-BR" altLang="pt-BR"/>
              <a:pPr>
                <a:defRPr/>
              </a:pPr>
              <a:t>‹nº›</a:t>
            </a:fld>
            <a:endParaRPr lang="pt-BR" altLang="pt-BR"/>
          </a:p>
        </p:txBody>
      </p:sp>
    </p:spTree>
    <p:extLst>
      <p:ext uri="{BB962C8B-B14F-4D97-AF65-F5344CB8AC3E}">
        <p14:creationId xmlns:p14="http://schemas.microsoft.com/office/powerpoint/2010/main" val="270605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Rectangle 4">
            <a:extLst>
              <a:ext uri="{FF2B5EF4-FFF2-40B4-BE49-F238E27FC236}">
                <a16:creationId xmlns:a16="http://schemas.microsoft.com/office/drawing/2014/main" id="{846AF8EA-55C5-1270-DFFC-8E6B9568909D}"/>
              </a:ext>
            </a:extLst>
          </p:cNvPr>
          <p:cNvSpPr>
            <a:spLocks noGrp="1" noChangeArrowheads="1"/>
          </p:cNvSpPr>
          <p:nvPr>
            <p:ph type="dt" sz="half" idx="10"/>
          </p:nvPr>
        </p:nvSpPr>
        <p:spPr>
          <a:ln/>
        </p:spPr>
        <p:txBody>
          <a:bodyPr/>
          <a:lstStyle>
            <a:lvl1pPr>
              <a:defRPr/>
            </a:lvl1pPr>
          </a:lstStyle>
          <a:p>
            <a:pPr>
              <a:defRPr/>
            </a:pPr>
            <a:endParaRPr lang="pt-BR" altLang="pt-BR"/>
          </a:p>
        </p:txBody>
      </p:sp>
      <p:sp>
        <p:nvSpPr>
          <p:cNvPr id="5" name="Rectangle 5">
            <a:extLst>
              <a:ext uri="{FF2B5EF4-FFF2-40B4-BE49-F238E27FC236}">
                <a16:creationId xmlns:a16="http://schemas.microsoft.com/office/drawing/2014/main" id="{D0AD0ABF-8E4B-1DD9-A0A2-381267C7F8C6}"/>
              </a:ext>
            </a:extLst>
          </p:cNvPr>
          <p:cNvSpPr>
            <a:spLocks noGrp="1" noChangeArrowheads="1"/>
          </p:cNvSpPr>
          <p:nvPr>
            <p:ph type="ftr" sz="quarter" idx="11"/>
          </p:nvPr>
        </p:nvSpPr>
        <p:spPr>
          <a:ln/>
        </p:spPr>
        <p:txBody>
          <a:bodyPr/>
          <a:lstStyle>
            <a:lvl1pPr>
              <a:defRPr/>
            </a:lvl1pPr>
          </a:lstStyle>
          <a:p>
            <a:pPr>
              <a:defRPr/>
            </a:pPr>
            <a:endParaRPr lang="pt-BR" altLang="pt-BR"/>
          </a:p>
        </p:txBody>
      </p:sp>
      <p:sp>
        <p:nvSpPr>
          <p:cNvPr id="6" name="Rectangle 6">
            <a:extLst>
              <a:ext uri="{FF2B5EF4-FFF2-40B4-BE49-F238E27FC236}">
                <a16:creationId xmlns:a16="http://schemas.microsoft.com/office/drawing/2014/main" id="{AC987E72-1784-551F-2BC4-E76966BC7168}"/>
              </a:ext>
            </a:extLst>
          </p:cNvPr>
          <p:cNvSpPr>
            <a:spLocks noGrp="1" noChangeArrowheads="1"/>
          </p:cNvSpPr>
          <p:nvPr>
            <p:ph type="sldNum" sz="quarter" idx="12"/>
          </p:nvPr>
        </p:nvSpPr>
        <p:spPr>
          <a:ln/>
        </p:spPr>
        <p:txBody>
          <a:bodyPr/>
          <a:lstStyle>
            <a:lvl1pPr>
              <a:defRPr/>
            </a:lvl1pPr>
          </a:lstStyle>
          <a:p>
            <a:pPr>
              <a:defRPr/>
            </a:pPr>
            <a:fld id="{55B7E027-9D44-4590-8700-8001F8FC1439}" type="slidenum">
              <a:rPr lang="pt-BR" altLang="pt-BR"/>
              <a:pPr>
                <a:defRPr/>
              </a:pPr>
              <a:t>‹nº›</a:t>
            </a:fld>
            <a:endParaRPr lang="pt-BR" altLang="pt-BR"/>
          </a:p>
        </p:txBody>
      </p:sp>
    </p:spTree>
    <p:extLst>
      <p:ext uri="{BB962C8B-B14F-4D97-AF65-F5344CB8AC3E}">
        <p14:creationId xmlns:p14="http://schemas.microsoft.com/office/powerpoint/2010/main" val="2348756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623888" y="1709738"/>
            <a:ext cx="7886700" cy="2852737"/>
          </a:xfrm>
        </p:spPr>
        <p:txBody>
          <a:bodyPr anchor="b"/>
          <a:lstStyle>
            <a:lvl1pPr>
              <a:defRPr sz="6000"/>
            </a:lvl1pPr>
          </a:lstStyle>
          <a:p>
            <a:r>
              <a:rPr lang="pt-BR"/>
              <a:t>Clique para editar o título Mestre</a:t>
            </a:r>
          </a:p>
        </p:txBody>
      </p:sp>
      <p:sp>
        <p:nvSpPr>
          <p:cNvPr id="3" name="Espaço Reservado para Texto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pt-BR"/>
              <a:t>Clique para editar os estilos de texto Mestres</a:t>
            </a:r>
          </a:p>
        </p:txBody>
      </p:sp>
      <p:sp>
        <p:nvSpPr>
          <p:cNvPr id="4" name="Rectangle 4">
            <a:extLst>
              <a:ext uri="{FF2B5EF4-FFF2-40B4-BE49-F238E27FC236}">
                <a16:creationId xmlns:a16="http://schemas.microsoft.com/office/drawing/2014/main" id="{BF50C0C7-24DC-1A7D-6053-014B4534BA2C}"/>
              </a:ext>
            </a:extLst>
          </p:cNvPr>
          <p:cNvSpPr>
            <a:spLocks noGrp="1" noChangeArrowheads="1"/>
          </p:cNvSpPr>
          <p:nvPr>
            <p:ph type="dt" sz="half" idx="10"/>
          </p:nvPr>
        </p:nvSpPr>
        <p:spPr>
          <a:ln/>
        </p:spPr>
        <p:txBody>
          <a:bodyPr/>
          <a:lstStyle>
            <a:lvl1pPr>
              <a:defRPr/>
            </a:lvl1pPr>
          </a:lstStyle>
          <a:p>
            <a:pPr>
              <a:defRPr/>
            </a:pPr>
            <a:endParaRPr lang="pt-BR" altLang="pt-BR"/>
          </a:p>
        </p:txBody>
      </p:sp>
      <p:sp>
        <p:nvSpPr>
          <p:cNvPr id="5" name="Rectangle 5">
            <a:extLst>
              <a:ext uri="{FF2B5EF4-FFF2-40B4-BE49-F238E27FC236}">
                <a16:creationId xmlns:a16="http://schemas.microsoft.com/office/drawing/2014/main" id="{8783784C-F35E-E5F5-2ABF-61650AC3BCED}"/>
              </a:ext>
            </a:extLst>
          </p:cNvPr>
          <p:cNvSpPr>
            <a:spLocks noGrp="1" noChangeArrowheads="1"/>
          </p:cNvSpPr>
          <p:nvPr>
            <p:ph type="ftr" sz="quarter" idx="11"/>
          </p:nvPr>
        </p:nvSpPr>
        <p:spPr>
          <a:ln/>
        </p:spPr>
        <p:txBody>
          <a:bodyPr/>
          <a:lstStyle>
            <a:lvl1pPr>
              <a:defRPr/>
            </a:lvl1pPr>
          </a:lstStyle>
          <a:p>
            <a:pPr>
              <a:defRPr/>
            </a:pPr>
            <a:endParaRPr lang="pt-BR" altLang="pt-BR"/>
          </a:p>
        </p:txBody>
      </p:sp>
      <p:sp>
        <p:nvSpPr>
          <p:cNvPr id="6" name="Rectangle 6">
            <a:extLst>
              <a:ext uri="{FF2B5EF4-FFF2-40B4-BE49-F238E27FC236}">
                <a16:creationId xmlns:a16="http://schemas.microsoft.com/office/drawing/2014/main" id="{65A98692-99AB-FED0-4F4A-4620430FE799}"/>
              </a:ext>
            </a:extLst>
          </p:cNvPr>
          <p:cNvSpPr>
            <a:spLocks noGrp="1" noChangeArrowheads="1"/>
          </p:cNvSpPr>
          <p:nvPr>
            <p:ph type="sldNum" sz="quarter" idx="12"/>
          </p:nvPr>
        </p:nvSpPr>
        <p:spPr>
          <a:ln/>
        </p:spPr>
        <p:txBody>
          <a:bodyPr/>
          <a:lstStyle>
            <a:lvl1pPr>
              <a:defRPr/>
            </a:lvl1pPr>
          </a:lstStyle>
          <a:p>
            <a:pPr>
              <a:defRPr/>
            </a:pPr>
            <a:fld id="{0FF4BCBA-C799-4578-AFBB-C89795BEA730}" type="slidenum">
              <a:rPr lang="pt-BR" altLang="pt-BR"/>
              <a:pPr>
                <a:defRPr/>
              </a:pPr>
              <a:t>‹nº›</a:t>
            </a:fld>
            <a:endParaRPr lang="pt-BR" altLang="pt-BR"/>
          </a:p>
        </p:txBody>
      </p:sp>
    </p:spTree>
    <p:extLst>
      <p:ext uri="{BB962C8B-B14F-4D97-AF65-F5344CB8AC3E}">
        <p14:creationId xmlns:p14="http://schemas.microsoft.com/office/powerpoint/2010/main" val="3547885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sz="half" idx="1"/>
          </p:nvPr>
        </p:nvSpPr>
        <p:spPr>
          <a:xfrm>
            <a:off x="457200" y="1600200"/>
            <a:ext cx="4038600" cy="4525963"/>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Rectangle 4">
            <a:extLst>
              <a:ext uri="{FF2B5EF4-FFF2-40B4-BE49-F238E27FC236}">
                <a16:creationId xmlns:a16="http://schemas.microsoft.com/office/drawing/2014/main" id="{CC4598D4-A806-4269-DDE4-EA9DA210B06B}"/>
              </a:ext>
            </a:extLst>
          </p:cNvPr>
          <p:cNvSpPr>
            <a:spLocks noGrp="1" noChangeArrowheads="1"/>
          </p:cNvSpPr>
          <p:nvPr>
            <p:ph type="dt" sz="half" idx="10"/>
          </p:nvPr>
        </p:nvSpPr>
        <p:spPr>
          <a:ln/>
        </p:spPr>
        <p:txBody>
          <a:bodyPr/>
          <a:lstStyle>
            <a:lvl1pPr>
              <a:defRPr/>
            </a:lvl1pPr>
          </a:lstStyle>
          <a:p>
            <a:pPr>
              <a:defRPr/>
            </a:pPr>
            <a:endParaRPr lang="pt-BR" altLang="pt-BR"/>
          </a:p>
        </p:txBody>
      </p:sp>
      <p:sp>
        <p:nvSpPr>
          <p:cNvPr id="6" name="Rectangle 5">
            <a:extLst>
              <a:ext uri="{FF2B5EF4-FFF2-40B4-BE49-F238E27FC236}">
                <a16:creationId xmlns:a16="http://schemas.microsoft.com/office/drawing/2014/main" id="{9BF25BF3-A841-A925-4870-D2ABFF4F3ED2}"/>
              </a:ext>
            </a:extLst>
          </p:cNvPr>
          <p:cNvSpPr>
            <a:spLocks noGrp="1" noChangeArrowheads="1"/>
          </p:cNvSpPr>
          <p:nvPr>
            <p:ph type="ftr" sz="quarter" idx="11"/>
          </p:nvPr>
        </p:nvSpPr>
        <p:spPr>
          <a:ln/>
        </p:spPr>
        <p:txBody>
          <a:bodyPr/>
          <a:lstStyle>
            <a:lvl1pPr>
              <a:defRPr/>
            </a:lvl1pPr>
          </a:lstStyle>
          <a:p>
            <a:pPr>
              <a:defRPr/>
            </a:pPr>
            <a:endParaRPr lang="pt-BR" altLang="pt-BR"/>
          </a:p>
        </p:txBody>
      </p:sp>
      <p:sp>
        <p:nvSpPr>
          <p:cNvPr id="7" name="Rectangle 6">
            <a:extLst>
              <a:ext uri="{FF2B5EF4-FFF2-40B4-BE49-F238E27FC236}">
                <a16:creationId xmlns:a16="http://schemas.microsoft.com/office/drawing/2014/main" id="{206AAFB6-8920-4EB6-E8B5-D81858CE7040}"/>
              </a:ext>
            </a:extLst>
          </p:cNvPr>
          <p:cNvSpPr>
            <a:spLocks noGrp="1" noChangeArrowheads="1"/>
          </p:cNvSpPr>
          <p:nvPr>
            <p:ph type="sldNum" sz="quarter" idx="12"/>
          </p:nvPr>
        </p:nvSpPr>
        <p:spPr>
          <a:ln/>
        </p:spPr>
        <p:txBody>
          <a:bodyPr/>
          <a:lstStyle>
            <a:lvl1pPr>
              <a:defRPr/>
            </a:lvl1pPr>
          </a:lstStyle>
          <a:p>
            <a:pPr>
              <a:defRPr/>
            </a:pPr>
            <a:fld id="{1246BA0C-5E76-4B31-9AAD-9278A7696D19}" type="slidenum">
              <a:rPr lang="pt-BR" altLang="pt-BR"/>
              <a:pPr>
                <a:defRPr/>
              </a:pPr>
              <a:t>‹nº›</a:t>
            </a:fld>
            <a:endParaRPr lang="pt-BR" altLang="pt-BR"/>
          </a:p>
        </p:txBody>
      </p:sp>
    </p:spTree>
    <p:extLst>
      <p:ext uri="{BB962C8B-B14F-4D97-AF65-F5344CB8AC3E}">
        <p14:creationId xmlns:p14="http://schemas.microsoft.com/office/powerpoint/2010/main" val="1379292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630238" y="365125"/>
            <a:ext cx="7886700" cy="1325563"/>
          </a:xfrm>
        </p:spPr>
        <p:txBody>
          <a:bodyPr/>
          <a:lstStyle/>
          <a:p>
            <a:r>
              <a:rPr lang="pt-BR"/>
              <a:t>Clique para editar o título Mestre</a:t>
            </a:r>
          </a:p>
        </p:txBody>
      </p:sp>
      <p:sp>
        <p:nvSpPr>
          <p:cNvPr id="3" name="Espaço Reservado para Texto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p:cNvSpPr>
            <a:spLocks noGrp="1"/>
          </p:cNvSpPr>
          <p:nvPr>
            <p:ph sz="half" idx="2"/>
          </p:nvPr>
        </p:nvSpPr>
        <p:spPr>
          <a:xfrm>
            <a:off x="630238" y="2505075"/>
            <a:ext cx="386873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p:cNvSpPr>
            <a:spLocks noGrp="1"/>
          </p:cNvSpPr>
          <p:nvPr>
            <p:ph sz="quarter" idx="4"/>
          </p:nvPr>
        </p:nvSpPr>
        <p:spPr>
          <a:xfrm>
            <a:off x="4629150" y="2505075"/>
            <a:ext cx="38877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Rectangle 4">
            <a:extLst>
              <a:ext uri="{FF2B5EF4-FFF2-40B4-BE49-F238E27FC236}">
                <a16:creationId xmlns:a16="http://schemas.microsoft.com/office/drawing/2014/main" id="{C5CEE386-0EC3-6348-2883-F1CDE221F4AC}"/>
              </a:ext>
            </a:extLst>
          </p:cNvPr>
          <p:cNvSpPr>
            <a:spLocks noGrp="1" noChangeArrowheads="1"/>
          </p:cNvSpPr>
          <p:nvPr>
            <p:ph type="dt" sz="half" idx="10"/>
          </p:nvPr>
        </p:nvSpPr>
        <p:spPr>
          <a:ln/>
        </p:spPr>
        <p:txBody>
          <a:bodyPr/>
          <a:lstStyle>
            <a:lvl1pPr>
              <a:defRPr/>
            </a:lvl1pPr>
          </a:lstStyle>
          <a:p>
            <a:pPr>
              <a:defRPr/>
            </a:pPr>
            <a:endParaRPr lang="pt-BR" altLang="pt-BR"/>
          </a:p>
        </p:txBody>
      </p:sp>
      <p:sp>
        <p:nvSpPr>
          <p:cNvPr id="8" name="Rectangle 5">
            <a:extLst>
              <a:ext uri="{FF2B5EF4-FFF2-40B4-BE49-F238E27FC236}">
                <a16:creationId xmlns:a16="http://schemas.microsoft.com/office/drawing/2014/main" id="{A03F9F74-2CE4-6CB4-068F-00463AA64F1F}"/>
              </a:ext>
            </a:extLst>
          </p:cNvPr>
          <p:cNvSpPr>
            <a:spLocks noGrp="1" noChangeArrowheads="1"/>
          </p:cNvSpPr>
          <p:nvPr>
            <p:ph type="ftr" sz="quarter" idx="11"/>
          </p:nvPr>
        </p:nvSpPr>
        <p:spPr>
          <a:ln/>
        </p:spPr>
        <p:txBody>
          <a:bodyPr/>
          <a:lstStyle>
            <a:lvl1pPr>
              <a:defRPr/>
            </a:lvl1pPr>
          </a:lstStyle>
          <a:p>
            <a:pPr>
              <a:defRPr/>
            </a:pPr>
            <a:endParaRPr lang="pt-BR" altLang="pt-BR"/>
          </a:p>
        </p:txBody>
      </p:sp>
      <p:sp>
        <p:nvSpPr>
          <p:cNvPr id="9" name="Rectangle 6">
            <a:extLst>
              <a:ext uri="{FF2B5EF4-FFF2-40B4-BE49-F238E27FC236}">
                <a16:creationId xmlns:a16="http://schemas.microsoft.com/office/drawing/2014/main" id="{5D001E19-3E0B-91E6-B963-F4B239BA4B41}"/>
              </a:ext>
            </a:extLst>
          </p:cNvPr>
          <p:cNvSpPr>
            <a:spLocks noGrp="1" noChangeArrowheads="1"/>
          </p:cNvSpPr>
          <p:nvPr>
            <p:ph type="sldNum" sz="quarter" idx="12"/>
          </p:nvPr>
        </p:nvSpPr>
        <p:spPr>
          <a:ln/>
        </p:spPr>
        <p:txBody>
          <a:bodyPr/>
          <a:lstStyle>
            <a:lvl1pPr>
              <a:defRPr/>
            </a:lvl1pPr>
          </a:lstStyle>
          <a:p>
            <a:pPr>
              <a:defRPr/>
            </a:pPr>
            <a:fld id="{DC3AFB35-430D-48CA-B1F9-387E3A4E19CC}" type="slidenum">
              <a:rPr lang="pt-BR" altLang="pt-BR"/>
              <a:pPr>
                <a:defRPr/>
              </a:pPr>
              <a:t>‹nº›</a:t>
            </a:fld>
            <a:endParaRPr lang="pt-BR" altLang="pt-BR"/>
          </a:p>
        </p:txBody>
      </p:sp>
    </p:spTree>
    <p:extLst>
      <p:ext uri="{BB962C8B-B14F-4D97-AF65-F5344CB8AC3E}">
        <p14:creationId xmlns:p14="http://schemas.microsoft.com/office/powerpoint/2010/main" val="3752819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Rectangle 4">
            <a:extLst>
              <a:ext uri="{FF2B5EF4-FFF2-40B4-BE49-F238E27FC236}">
                <a16:creationId xmlns:a16="http://schemas.microsoft.com/office/drawing/2014/main" id="{2CA66F00-E89F-D326-FCC2-035464686F15}"/>
              </a:ext>
            </a:extLst>
          </p:cNvPr>
          <p:cNvSpPr>
            <a:spLocks noGrp="1" noChangeArrowheads="1"/>
          </p:cNvSpPr>
          <p:nvPr>
            <p:ph type="dt" sz="half" idx="10"/>
          </p:nvPr>
        </p:nvSpPr>
        <p:spPr>
          <a:ln/>
        </p:spPr>
        <p:txBody>
          <a:bodyPr/>
          <a:lstStyle>
            <a:lvl1pPr>
              <a:defRPr/>
            </a:lvl1pPr>
          </a:lstStyle>
          <a:p>
            <a:pPr>
              <a:defRPr/>
            </a:pPr>
            <a:endParaRPr lang="pt-BR" altLang="pt-BR"/>
          </a:p>
        </p:txBody>
      </p:sp>
      <p:sp>
        <p:nvSpPr>
          <p:cNvPr id="4" name="Rectangle 5">
            <a:extLst>
              <a:ext uri="{FF2B5EF4-FFF2-40B4-BE49-F238E27FC236}">
                <a16:creationId xmlns:a16="http://schemas.microsoft.com/office/drawing/2014/main" id="{CFAFDAF9-792F-14A1-2550-5BB79801CD8B}"/>
              </a:ext>
            </a:extLst>
          </p:cNvPr>
          <p:cNvSpPr>
            <a:spLocks noGrp="1" noChangeArrowheads="1"/>
          </p:cNvSpPr>
          <p:nvPr>
            <p:ph type="ftr" sz="quarter" idx="11"/>
          </p:nvPr>
        </p:nvSpPr>
        <p:spPr>
          <a:ln/>
        </p:spPr>
        <p:txBody>
          <a:bodyPr/>
          <a:lstStyle>
            <a:lvl1pPr>
              <a:defRPr/>
            </a:lvl1pPr>
          </a:lstStyle>
          <a:p>
            <a:pPr>
              <a:defRPr/>
            </a:pPr>
            <a:endParaRPr lang="pt-BR" altLang="pt-BR"/>
          </a:p>
        </p:txBody>
      </p:sp>
      <p:sp>
        <p:nvSpPr>
          <p:cNvPr id="5" name="Rectangle 6">
            <a:extLst>
              <a:ext uri="{FF2B5EF4-FFF2-40B4-BE49-F238E27FC236}">
                <a16:creationId xmlns:a16="http://schemas.microsoft.com/office/drawing/2014/main" id="{64E0F179-B81A-6402-5093-96BCFAA796E9}"/>
              </a:ext>
            </a:extLst>
          </p:cNvPr>
          <p:cNvSpPr>
            <a:spLocks noGrp="1" noChangeArrowheads="1"/>
          </p:cNvSpPr>
          <p:nvPr>
            <p:ph type="sldNum" sz="quarter" idx="12"/>
          </p:nvPr>
        </p:nvSpPr>
        <p:spPr>
          <a:ln/>
        </p:spPr>
        <p:txBody>
          <a:bodyPr/>
          <a:lstStyle>
            <a:lvl1pPr>
              <a:defRPr/>
            </a:lvl1pPr>
          </a:lstStyle>
          <a:p>
            <a:pPr>
              <a:defRPr/>
            </a:pPr>
            <a:fld id="{8A0C063D-1DBB-45A6-A1AA-D487751C7E77}" type="slidenum">
              <a:rPr lang="pt-BR" altLang="pt-BR"/>
              <a:pPr>
                <a:defRPr/>
              </a:pPr>
              <a:t>‹nº›</a:t>
            </a:fld>
            <a:endParaRPr lang="pt-BR" altLang="pt-BR"/>
          </a:p>
        </p:txBody>
      </p:sp>
    </p:spTree>
    <p:extLst>
      <p:ext uri="{BB962C8B-B14F-4D97-AF65-F5344CB8AC3E}">
        <p14:creationId xmlns:p14="http://schemas.microsoft.com/office/powerpoint/2010/main" val="731158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7DE4C86F-D511-3712-B4CF-266CFD78832F}"/>
              </a:ext>
            </a:extLst>
          </p:cNvPr>
          <p:cNvSpPr>
            <a:spLocks noGrp="1" noChangeArrowheads="1"/>
          </p:cNvSpPr>
          <p:nvPr>
            <p:ph type="dt" sz="half" idx="10"/>
          </p:nvPr>
        </p:nvSpPr>
        <p:spPr>
          <a:ln/>
        </p:spPr>
        <p:txBody>
          <a:bodyPr/>
          <a:lstStyle>
            <a:lvl1pPr>
              <a:defRPr/>
            </a:lvl1pPr>
          </a:lstStyle>
          <a:p>
            <a:pPr>
              <a:defRPr/>
            </a:pPr>
            <a:endParaRPr lang="pt-BR" altLang="pt-BR"/>
          </a:p>
        </p:txBody>
      </p:sp>
      <p:sp>
        <p:nvSpPr>
          <p:cNvPr id="3" name="Rectangle 5">
            <a:extLst>
              <a:ext uri="{FF2B5EF4-FFF2-40B4-BE49-F238E27FC236}">
                <a16:creationId xmlns:a16="http://schemas.microsoft.com/office/drawing/2014/main" id="{5F043443-BA3B-C0C5-3B04-3CA3F6D3538B}"/>
              </a:ext>
            </a:extLst>
          </p:cNvPr>
          <p:cNvSpPr>
            <a:spLocks noGrp="1" noChangeArrowheads="1"/>
          </p:cNvSpPr>
          <p:nvPr>
            <p:ph type="ftr" sz="quarter" idx="11"/>
          </p:nvPr>
        </p:nvSpPr>
        <p:spPr>
          <a:ln/>
        </p:spPr>
        <p:txBody>
          <a:bodyPr/>
          <a:lstStyle>
            <a:lvl1pPr>
              <a:defRPr/>
            </a:lvl1pPr>
          </a:lstStyle>
          <a:p>
            <a:pPr>
              <a:defRPr/>
            </a:pPr>
            <a:endParaRPr lang="pt-BR" altLang="pt-BR"/>
          </a:p>
        </p:txBody>
      </p:sp>
      <p:sp>
        <p:nvSpPr>
          <p:cNvPr id="4" name="Rectangle 6">
            <a:extLst>
              <a:ext uri="{FF2B5EF4-FFF2-40B4-BE49-F238E27FC236}">
                <a16:creationId xmlns:a16="http://schemas.microsoft.com/office/drawing/2014/main" id="{F889EA3D-6ECC-864E-57BF-EE753E663389}"/>
              </a:ext>
            </a:extLst>
          </p:cNvPr>
          <p:cNvSpPr>
            <a:spLocks noGrp="1" noChangeArrowheads="1"/>
          </p:cNvSpPr>
          <p:nvPr>
            <p:ph type="sldNum" sz="quarter" idx="12"/>
          </p:nvPr>
        </p:nvSpPr>
        <p:spPr>
          <a:ln/>
        </p:spPr>
        <p:txBody>
          <a:bodyPr/>
          <a:lstStyle>
            <a:lvl1pPr>
              <a:defRPr/>
            </a:lvl1pPr>
          </a:lstStyle>
          <a:p>
            <a:pPr>
              <a:defRPr/>
            </a:pPr>
            <a:fld id="{E40096DC-8366-4C52-81D7-EC83A0111407}" type="slidenum">
              <a:rPr lang="pt-BR" altLang="pt-BR"/>
              <a:pPr>
                <a:defRPr/>
              </a:pPr>
              <a:t>‹nº›</a:t>
            </a:fld>
            <a:endParaRPr lang="pt-BR" altLang="pt-BR"/>
          </a:p>
        </p:txBody>
      </p:sp>
    </p:spTree>
    <p:extLst>
      <p:ext uri="{BB962C8B-B14F-4D97-AF65-F5344CB8AC3E}">
        <p14:creationId xmlns:p14="http://schemas.microsoft.com/office/powerpoint/2010/main" val="824419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p:spPr>
        <p:txBody>
          <a:bodyPr anchor="b"/>
          <a:lstStyle>
            <a:lvl1pPr>
              <a:defRPr sz="3200"/>
            </a:lvl1pPr>
          </a:lstStyle>
          <a:p>
            <a:r>
              <a:rPr lang="pt-BR"/>
              <a:t>Clique para editar o título Mestre</a:t>
            </a:r>
          </a:p>
        </p:txBody>
      </p:sp>
      <p:sp>
        <p:nvSpPr>
          <p:cNvPr id="3" name="Espaço Reservado para Conteúdo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Rectangle 4">
            <a:extLst>
              <a:ext uri="{FF2B5EF4-FFF2-40B4-BE49-F238E27FC236}">
                <a16:creationId xmlns:a16="http://schemas.microsoft.com/office/drawing/2014/main" id="{DE482FA0-064B-9AC1-0FC3-2534F0C30EA9}"/>
              </a:ext>
            </a:extLst>
          </p:cNvPr>
          <p:cNvSpPr>
            <a:spLocks noGrp="1" noChangeArrowheads="1"/>
          </p:cNvSpPr>
          <p:nvPr>
            <p:ph type="dt" sz="half" idx="10"/>
          </p:nvPr>
        </p:nvSpPr>
        <p:spPr>
          <a:ln/>
        </p:spPr>
        <p:txBody>
          <a:bodyPr/>
          <a:lstStyle>
            <a:lvl1pPr>
              <a:defRPr/>
            </a:lvl1pPr>
          </a:lstStyle>
          <a:p>
            <a:pPr>
              <a:defRPr/>
            </a:pPr>
            <a:endParaRPr lang="pt-BR" altLang="pt-BR"/>
          </a:p>
        </p:txBody>
      </p:sp>
      <p:sp>
        <p:nvSpPr>
          <p:cNvPr id="6" name="Rectangle 5">
            <a:extLst>
              <a:ext uri="{FF2B5EF4-FFF2-40B4-BE49-F238E27FC236}">
                <a16:creationId xmlns:a16="http://schemas.microsoft.com/office/drawing/2014/main" id="{1FF6E9A4-70E1-9129-9B05-B5A40551B8A2}"/>
              </a:ext>
            </a:extLst>
          </p:cNvPr>
          <p:cNvSpPr>
            <a:spLocks noGrp="1" noChangeArrowheads="1"/>
          </p:cNvSpPr>
          <p:nvPr>
            <p:ph type="ftr" sz="quarter" idx="11"/>
          </p:nvPr>
        </p:nvSpPr>
        <p:spPr>
          <a:ln/>
        </p:spPr>
        <p:txBody>
          <a:bodyPr/>
          <a:lstStyle>
            <a:lvl1pPr>
              <a:defRPr/>
            </a:lvl1pPr>
          </a:lstStyle>
          <a:p>
            <a:pPr>
              <a:defRPr/>
            </a:pPr>
            <a:endParaRPr lang="pt-BR" altLang="pt-BR"/>
          </a:p>
        </p:txBody>
      </p:sp>
      <p:sp>
        <p:nvSpPr>
          <p:cNvPr id="7" name="Rectangle 6">
            <a:extLst>
              <a:ext uri="{FF2B5EF4-FFF2-40B4-BE49-F238E27FC236}">
                <a16:creationId xmlns:a16="http://schemas.microsoft.com/office/drawing/2014/main" id="{B71D5569-F057-F288-9F7D-559AF960DD13}"/>
              </a:ext>
            </a:extLst>
          </p:cNvPr>
          <p:cNvSpPr>
            <a:spLocks noGrp="1" noChangeArrowheads="1"/>
          </p:cNvSpPr>
          <p:nvPr>
            <p:ph type="sldNum" sz="quarter" idx="12"/>
          </p:nvPr>
        </p:nvSpPr>
        <p:spPr>
          <a:ln/>
        </p:spPr>
        <p:txBody>
          <a:bodyPr/>
          <a:lstStyle>
            <a:lvl1pPr>
              <a:defRPr/>
            </a:lvl1pPr>
          </a:lstStyle>
          <a:p>
            <a:pPr>
              <a:defRPr/>
            </a:pPr>
            <a:fld id="{D2F25EDF-FD66-4060-B442-24DB9804723F}" type="slidenum">
              <a:rPr lang="pt-BR" altLang="pt-BR"/>
              <a:pPr>
                <a:defRPr/>
              </a:pPr>
              <a:t>‹nº›</a:t>
            </a:fld>
            <a:endParaRPr lang="pt-BR" altLang="pt-BR"/>
          </a:p>
        </p:txBody>
      </p:sp>
    </p:spTree>
    <p:extLst>
      <p:ext uri="{BB962C8B-B14F-4D97-AF65-F5344CB8AC3E}">
        <p14:creationId xmlns:p14="http://schemas.microsoft.com/office/powerpoint/2010/main" val="9200793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p:spPr>
        <p:txBody>
          <a:bodyPr anchor="b"/>
          <a:lstStyle>
            <a:lvl1pPr>
              <a:defRPr sz="3200"/>
            </a:lvl1pPr>
          </a:lstStyle>
          <a:p>
            <a:r>
              <a:rPr lang="pt-BR"/>
              <a:t>Clique para editar o título Mestre</a:t>
            </a:r>
          </a:p>
        </p:txBody>
      </p:sp>
      <p:sp>
        <p:nvSpPr>
          <p:cNvPr id="3" name="Espaço Reservado para Imagem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Rectangle 4">
            <a:extLst>
              <a:ext uri="{FF2B5EF4-FFF2-40B4-BE49-F238E27FC236}">
                <a16:creationId xmlns:a16="http://schemas.microsoft.com/office/drawing/2014/main" id="{652EE4FD-4417-3CDA-27AC-5430337EEFB7}"/>
              </a:ext>
            </a:extLst>
          </p:cNvPr>
          <p:cNvSpPr>
            <a:spLocks noGrp="1" noChangeArrowheads="1"/>
          </p:cNvSpPr>
          <p:nvPr>
            <p:ph type="dt" sz="half" idx="10"/>
          </p:nvPr>
        </p:nvSpPr>
        <p:spPr>
          <a:ln/>
        </p:spPr>
        <p:txBody>
          <a:bodyPr/>
          <a:lstStyle>
            <a:lvl1pPr>
              <a:defRPr/>
            </a:lvl1pPr>
          </a:lstStyle>
          <a:p>
            <a:pPr>
              <a:defRPr/>
            </a:pPr>
            <a:endParaRPr lang="pt-BR" altLang="pt-BR"/>
          </a:p>
        </p:txBody>
      </p:sp>
      <p:sp>
        <p:nvSpPr>
          <p:cNvPr id="6" name="Rectangle 5">
            <a:extLst>
              <a:ext uri="{FF2B5EF4-FFF2-40B4-BE49-F238E27FC236}">
                <a16:creationId xmlns:a16="http://schemas.microsoft.com/office/drawing/2014/main" id="{5A7BEF7A-C152-573F-29BB-28A87581A076}"/>
              </a:ext>
            </a:extLst>
          </p:cNvPr>
          <p:cNvSpPr>
            <a:spLocks noGrp="1" noChangeArrowheads="1"/>
          </p:cNvSpPr>
          <p:nvPr>
            <p:ph type="ftr" sz="quarter" idx="11"/>
          </p:nvPr>
        </p:nvSpPr>
        <p:spPr>
          <a:ln/>
        </p:spPr>
        <p:txBody>
          <a:bodyPr/>
          <a:lstStyle>
            <a:lvl1pPr>
              <a:defRPr/>
            </a:lvl1pPr>
          </a:lstStyle>
          <a:p>
            <a:pPr>
              <a:defRPr/>
            </a:pPr>
            <a:endParaRPr lang="pt-BR" altLang="pt-BR"/>
          </a:p>
        </p:txBody>
      </p:sp>
      <p:sp>
        <p:nvSpPr>
          <p:cNvPr id="7" name="Rectangle 6">
            <a:extLst>
              <a:ext uri="{FF2B5EF4-FFF2-40B4-BE49-F238E27FC236}">
                <a16:creationId xmlns:a16="http://schemas.microsoft.com/office/drawing/2014/main" id="{BD73CDBB-C13E-3B94-DF73-AB7D7D4C84A5}"/>
              </a:ext>
            </a:extLst>
          </p:cNvPr>
          <p:cNvSpPr>
            <a:spLocks noGrp="1" noChangeArrowheads="1"/>
          </p:cNvSpPr>
          <p:nvPr>
            <p:ph type="sldNum" sz="quarter" idx="12"/>
          </p:nvPr>
        </p:nvSpPr>
        <p:spPr>
          <a:ln/>
        </p:spPr>
        <p:txBody>
          <a:bodyPr/>
          <a:lstStyle>
            <a:lvl1pPr>
              <a:defRPr/>
            </a:lvl1pPr>
          </a:lstStyle>
          <a:p>
            <a:pPr>
              <a:defRPr/>
            </a:pPr>
            <a:fld id="{31887A18-728A-4E03-BC24-344487D6AF91}" type="slidenum">
              <a:rPr lang="pt-BR" altLang="pt-BR"/>
              <a:pPr>
                <a:defRPr/>
              </a:pPr>
              <a:t>‹nº›</a:t>
            </a:fld>
            <a:endParaRPr lang="pt-BR" altLang="pt-BR"/>
          </a:p>
        </p:txBody>
      </p:sp>
    </p:spTree>
    <p:extLst>
      <p:ext uri="{BB962C8B-B14F-4D97-AF65-F5344CB8AC3E}">
        <p14:creationId xmlns:p14="http://schemas.microsoft.com/office/powerpoint/2010/main" val="3150157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ACF0466-C262-93B4-441B-A07DFE8B9251}"/>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pt-BR" altLang="pt-BR"/>
              <a:t>Clique para editar o estilo do título mestre</a:t>
            </a:r>
          </a:p>
        </p:txBody>
      </p:sp>
      <p:sp>
        <p:nvSpPr>
          <p:cNvPr id="1027" name="Rectangle 3">
            <a:extLst>
              <a:ext uri="{FF2B5EF4-FFF2-40B4-BE49-F238E27FC236}">
                <a16:creationId xmlns:a16="http://schemas.microsoft.com/office/drawing/2014/main" id="{95D2258D-AADB-F02D-0825-6A17269AC20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pt-BR" altLang="pt-BR"/>
              <a:t>Clique para editar os estilos do texto mestre</a:t>
            </a:r>
          </a:p>
          <a:p>
            <a:pPr lvl="1"/>
            <a:r>
              <a:rPr lang="pt-BR" altLang="pt-BR"/>
              <a:t>Segundo nível</a:t>
            </a:r>
          </a:p>
          <a:p>
            <a:pPr lvl="2"/>
            <a:r>
              <a:rPr lang="pt-BR" altLang="pt-BR"/>
              <a:t>Terceiro nível</a:t>
            </a:r>
          </a:p>
          <a:p>
            <a:pPr lvl="3"/>
            <a:r>
              <a:rPr lang="pt-BR" altLang="pt-BR"/>
              <a:t>Quarto nível</a:t>
            </a:r>
          </a:p>
          <a:p>
            <a:pPr lvl="4"/>
            <a:r>
              <a:rPr lang="pt-BR" altLang="pt-BR"/>
              <a:t>Quinto nível</a:t>
            </a:r>
          </a:p>
        </p:txBody>
      </p:sp>
      <p:sp>
        <p:nvSpPr>
          <p:cNvPr id="1028" name="Rectangle 4">
            <a:extLst>
              <a:ext uri="{FF2B5EF4-FFF2-40B4-BE49-F238E27FC236}">
                <a16:creationId xmlns:a16="http://schemas.microsoft.com/office/drawing/2014/main" id="{6F52A0D6-63A6-A4C6-5036-D1949AD84C31}"/>
              </a:ext>
            </a:extLst>
          </p:cNvPr>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pt-BR" altLang="pt-BR"/>
          </a:p>
        </p:txBody>
      </p:sp>
      <p:sp>
        <p:nvSpPr>
          <p:cNvPr id="1029" name="Rectangle 5">
            <a:extLst>
              <a:ext uri="{FF2B5EF4-FFF2-40B4-BE49-F238E27FC236}">
                <a16:creationId xmlns:a16="http://schemas.microsoft.com/office/drawing/2014/main" id="{EBE6C5B2-3153-68BE-4146-D5207F2E1134}"/>
              </a:ext>
            </a:extLst>
          </p:cNvPr>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pt-BR" altLang="pt-BR"/>
          </a:p>
        </p:txBody>
      </p:sp>
      <p:sp>
        <p:nvSpPr>
          <p:cNvPr id="1030" name="Rectangle 6">
            <a:extLst>
              <a:ext uri="{FF2B5EF4-FFF2-40B4-BE49-F238E27FC236}">
                <a16:creationId xmlns:a16="http://schemas.microsoft.com/office/drawing/2014/main" id="{6B529E95-3AE9-A011-DF8E-1F7CDB53F9FF}"/>
              </a:ext>
            </a:extLst>
          </p:cNvPr>
          <p:cNvSpPr>
            <a:spLocks noGrp="1" noChangeArrowheads="1"/>
          </p:cNvSpPr>
          <p:nvPr>
            <p:ph type="sldNum" sz="quarter" idx="4"/>
          </p:nvPr>
        </p:nvSpPr>
        <p:spPr bwMode="auto">
          <a:xfrm>
            <a:off x="6553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D295E02C-EBD1-459A-8771-FC2ECE63790E}" type="slidenum">
              <a:rPr lang="pt-BR" altLang="pt-BR"/>
              <a:pPr>
                <a:defRPr/>
              </a:pPr>
              <a:t>‹nº›</a:t>
            </a:fld>
            <a:endParaRPr lang="pt-BR" altLang="pt-B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defRPr>
      </a:lvl2pPr>
      <a:lvl3pPr algn="ctr" rtl="0" eaLnBrk="0" fontAlgn="base" hangingPunct="0">
        <a:spcBef>
          <a:spcPct val="0"/>
        </a:spcBef>
        <a:spcAft>
          <a:spcPct val="0"/>
        </a:spcAft>
        <a:defRPr sz="4400">
          <a:solidFill>
            <a:schemeClr val="tx2"/>
          </a:solidFill>
          <a:latin typeface="Arial" panose="020B0604020202020204" pitchFamily="34" charset="0"/>
        </a:defRPr>
      </a:lvl3pPr>
      <a:lvl4pPr algn="ctr" rtl="0" eaLnBrk="0" fontAlgn="base" hangingPunct="0">
        <a:spcBef>
          <a:spcPct val="0"/>
        </a:spcBef>
        <a:spcAft>
          <a:spcPct val="0"/>
        </a:spcAft>
        <a:defRPr sz="4400">
          <a:solidFill>
            <a:schemeClr val="tx2"/>
          </a:solidFill>
          <a:latin typeface="Arial" panose="020B0604020202020204" pitchFamily="34" charset="0"/>
        </a:defRPr>
      </a:lvl4pPr>
      <a:lvl5pPr algn="ctr" rtl="0" eaLnBrk="0" fontAlgn="base" hangingPunct="0">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1.wmf"/></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5.wmf"/></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D395845C-1BB5-C6B8-4F82-B7E3F2DE30EE}"/>
              </a:ext>
            </a:extLst>
          </p:cNvPr>
          <p:cNvSpPr>
            <a:spLocks noGrp="1" noChangeArrowheads="1"/>
          </p:cNvSpPr>
          <p:nvPr>
            <p:ph type="ctrTitle"/>
          </p:nvPr>
        </p:nvSpPr>
        <p:spPr>
          <a:xfrm>
            <a:off x="0" y="1844675"/>
            <a:ext cx="9144000" cy="2879725"/>
          </a:xfrm>
        </p:spPr>
        <p:txBody>
          <a:bodyPr anchor="ctr"/>
          <a:lstStyle/>
          <a:p>
            <a:pPr eaLnBrk="1" hangingPunct="1"/>
            <a:r>
              <a:rPr lang="pt-BR" altLang="pt-BR" sz="3200" b="1" i="1"/>
              <a:t>DETALHAMENTO DE </a:t>
            </a:r>
            <a:br>
              <a:rPr lang="pt-BR" altLang="pt-BR" sz="3200" b="1" i="1"/>
            </a:br>
            <a:r>
              <a:rPr lang="pt-BR" altLang="pt-BR" sz="3200" b="1" i="1"/>
              <a:t>ESTRUTURAS DE CONCRETO PELO </a:t>
            </a:r>
            <a:br>
              <a:rPr lang="pt-BR" altLang="pt-BR" sz="3200" b="1" i="1"/>
            </a:br>
            <a:r>
              <a:rPr lang="pt-BR" altLang="pt-BR" sz="3200" b="1" i="1"/>
              <a:t>MÉTODO DAS BIELAS E DOS TIRANTES</a:t>
            </a:r>
          </a:p>
        </p:txBody>
      </p:sp>
      <p:sp>
        <p:nvSpPr>
          <p:cNvPr id="2" name="TextBox 1">
            <a:extLst>
              <a:ext uri="{FF2B5EF4-FFF2-40B4-BE49-F238E27FC236}">
                <a16:creationId xmlns:a16="http://schemas.microsoft.com/office/drawing/2014/main" id="{5475FFA9-27C8-4A8A-ABAE-2D4763065CB5}"/>
              </a:ext>
            </a:extLst>
          </p:cNvPr>
          <p:cNvSpPr txBox="1"/>
          <p:nvPr/>
        </p:nvSpPr>
        <p:spPr>
          <a:xfrm>
            <a:off x="3667561" y="2522070"/>
            <a:ext cx="1828800" cy="1828800"/>
          </a:xfrm>
          <a:prstGeom prst="rect">
            <a:avLst/>
          </a:prstGeom>
          <a:noFill/>
        </p:spPr>
        <p:txBody>
          <a:bodyPr wrap="square" rtlCol="0">
            <a:spAutoFit/>
          </a:bodyPr>
          <a:lstStyle/>
          <a:p>
            <a:pPr algn="l"/>
            <a:endParaRPr lang="en-B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11266" name="Text Box 2">
            <a:extLst>
              <a:ext uri="{FF2B5EF4-FFF2-40B4-BE49-F238E27FC236}">
                <a16:creationId xmlns:a16="http://schemas.microsoft.com/office/drawing/2014/main" id="{38A303EB-430F-C028-9A68-13A0BFF26394}"/>
              </a:ext>
            </a:extLst>
          </p:cNvPr>
          <p:cNvSpPr txBox="1">
            <a:spLocks noChangeArrowheads="1"/>
          </p:cNvSpPr>
          <p:nvPr/>
        </p:nvSpPr>
        <p:spPr bwMode="auto">
          <a:xfrm>
            <a:off x="395288" y="5734050"/>
            <a:ext cx="7991475"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eaLnBrk="0" fontAlgn="base" hangingPunct="0">
              <a:spcBef>
                <a:spcPct val="0"/>
              </a:spcBef>
              <a:spcAft>
                <a:spcPct val="0"/>
              </a:spcAft>
              <a:defRPr>
                <a:solidFill>
                  <a:schemeClr val="tx1"/>
                </a:solidFill>
                <a:latin typeface="Arial" panose="020B0604020202020204" pitchFamily="34" charset="0"/>
              </a:defRPr>
            </a:lvl6pPr>
            <a:lvl7pPr marL="3086100" indent="-342900" eaLnBrk="0" fontAlgn="base" hangingPunct="0">
              <a:spcBef>
                <a:spcPct val="0"/>
              </a:spcBef>
              <a:spcAft>
                <a:spcPct val="0"/>
              </a:spcAft>
              <a:defRPr>
                <a:solidFill>
                  <a:schemeClr val="tx1"/>
                </a:solidFill>
                <a:latin typeface="Arial" panose="020B0604020202020204" pitchFamily="34" charset="0"/>
              </a:defRPr>
            </a:lvl7pPr>
            <a:lvl8pPr marL="3543300" indent="-342900" eaLnBrk="0" fontAlgn="base" hangingPunct="0">
              <a:spcBef>
                <a:spcPct val="0"/>
              </a:spcBef>
              <a:spcAft>
                <a:spcPct val="0"/>
              </a:spcAft>
              <a:defRPr>
                <a:solidFill>
                  <a:schemeClr val="tx1"/>
                </a:solidFill>
                <a:latin typeface="Arial" panose="020B0604020202020204" pitchFamily="34" charset="0"/>
              </a:defRPr>
            </a:lvl8pPr>
            <a:lvl9pPr marL="4000500" indent="-3429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endParaRPr lang="pt-BR" altLang="pt-BR" b="1"/>
          </a:p>
          <a:p>
            <a:pPr algn="ctr" eaLnBrk="1" hangingPunct="1"/>
            <a:r>
              <a:rPr lang="pt-BR" altLang="pt-BR" b="1"/>
              <a:t>Regiões D (áreas sombreadas) com distribuição de deformações não-lineares por descontinuidades estáticas</a:t>
            </a:r>
          </a:p>
        </p:txBody>
      </p:sp>
      <p:pic>
        <p:nvPicPr>
          <p:cNvPr id="11267" name="Picture 3">
            <a:extLst>
              <a:ext uri="{FF2B5EF4-FFF2-40B4-BE49-F238E27FC236}">
                <a16:creationId xmlns:a16="http://schemas.microsoft.com/office/drawing/2014/main" id="{18E92E39-3095-12E0-1269-C5807E5749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42827"/>
          <a:stretch>
            <a:fillRect/>
          </a:stretch>
        </p:blipFill>
        <p:spPr bwMode="auto">
          <a:xfrm>
            <a:off x="0" y="57150"/>
            <a:ext cx="9120188" cy="599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12290" name="Text Box 2">
            <a:extLst>
              <a:ext uri="{FF2B5EF4-FFF2-40B4-BE49-F238E27FC236}">
                <a16:creationId xmlns:a16="http://schemas.microsoft.com/office/drawing/2014/main" id="{96B39ACA-05E7-1066-F1CD-CE0E59C9CCE5}"/>
              </a:ext>
            </a:extLst>
          </p:cNvPr>
          <p:cNvSpPr txBox="1">
            <a:spLocks noChangeArrowheads="1"/>
          </p:cNvSpPr>
          <p:nvPr/>
        </p:nvSpPr>
        <p:spPr bwMode="auto">
          <a:xfrm>
            <a:off x="539750" y="836613"/>
            <a:ext cx="7991475" cy="338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eaLnBrk="0" fontAlgn="base" hangingPunct="0">
              <a:spcBef>
                <a:spcPct val="0"/>
              </a:spcBef>
              <a:spcAft>
                <a:spcPct val="0"/>
              </a:spcAft>
              <a:defRPr>
                <a:solidFill>
                  <a:schemeClr val="tx1"/>
                </a:solidFill>
                <a:latin typeface="Arial" panose="020B0604020202020204" pitchFamily="34" charset="0"/>
              </a:defRPr>
            </a:lvl6pPr>
            <a:lvl7pPr marL="3086100" indent="-342900" eaLnBrk="0" fontAlgn="base" hangingPunct="0">
              <a:spcBef>
                <a:spcPct val="0"/>
              </a:spcBef>
              <a:spcAft>
                <a:spcPct val="0"/>
              </a:spcAft>
              <a:defRPr>
                <a:solidFill>
                  <a:schemeClr val="tx1"/>
                </a:solidFill>
                <a:latin typeface="Arial" panose="020B0604020202020204" pitchFamily="34" charset="0"/>
              </a:defRPr>
            </a:lvl7pPr>
            <a:lvl8pPr marL="3543300" indent="-342900" eaLnBrk="0" fontAlgn="base" hangingPunct="0">
              <a:spcBef>
                <a:spcPct val="0"/>
              </a:spcBef>
              <a:spcAft>
                <a:spcPct val="0"/>
              </a:spcAft>
              <a:defRPr>
                <a:solidFill>
                  <a:schemeClr val="tx1"/>
                </a:solidFill>
                <a:latin typeface="Arial" panose="020B0604020202020204" pitchFamily="34" charset="0"/>
              </a:defRPr>
            </a:lvl8pPr>
            <a:lvl9pPr marL="4000500" indent="-3429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endParaRPr lang="pt-BR" altLang="pt-BR" b="1"/>
          </a:p>
          <a:p>
            <a:pPr eaLnBrk="1" hangingPunct="1"/>
            <a:r>
              <a:rPr lang="pt-BR" altLang="pt-BR" b="1"/>
              <a:t>2.2 - Princípios para estabelecer os modelos de bielas e tirantes</a:t>
            </a:r>
          </a:p>
          <a:p>
            <a:pPr eaLnBrk="1" hangingPunct="1"/>
            <a:endParaRPr lang="pt-BR" altLang="pt-BR" b="1"/>
          </a:p>
          <a:p>
            <a:pPr eaLnBrk="1" hangingPunct="1"/>
            <a:r>
              <a:rPr lang="pt-BR" altLang="pt-BR" b="1"/>
              <a:t>Os modelos de bielas e tirantes são compostos por:</a:t>
            </a:r>
          </a:p>
          <a:p>
            <a:pPr eaLnBrk="1" hangingPunct="1"/>
            <a:endParaRPr lang="pt-BR" altLang="pt-BR" b="1"/>
          </a:p>
          <a:p>
            <a:pPr eaLnBrk="1" hangingPunct="1"/>
            <a:r>
              <a:rPr lang="pt-BR" altLang="pt-BR" b="1"/>
              <a:t>Bielas - que representam campos de tensões de compressão no concreto na direção da biela;</a:t>
            </a:r>
          </a:p>
          <a:p>
            <a:pPr eaLnBrk="1" hangingPunct="1"/>
            <a:endParaRPr lang="pt-BR" altLang="pt-BR" b="1"/>
          </a:p>
          <a:p>
            <a:pPr eaLnBrk="1" hangingPunct="1"/>
            <a:r>
              <a:rPr lang="pt-BR" altLang="pt-BR" b="1"/>
              <a:t>Tirantes - que representam uma ou várias camadas de armadura de tração (ocasionalmente podem representar campos de tensões de tração, ex: lajes sem estribos).</a:t>
            </a:r>
          </a:p>
          <a:p>
            <a:pPr eaLnBrk="1" hangingPunct="1"/>
            <a:endParaRPr lang="pt-BR" altLang="pt-BR" b="1"/>
          </a:p>
        </p:txBody>
      </p:sp>
      <p:sp>
        <p:nvSpPr>
          <p:cNvPr id="12291" name="Text Box 4">
            <a:extLst>
              <a:ext uri="{FF2B5EF4-FFF2-40B4-BE49-F238E27FC236}">
                <a16:creationId xmlns:a16="http://schemas.microsoft.com/office/drawing/2014/main" id="{59F0B201-7E95-AAF1-978D-7D6D6F3FAD1A}"/>
              </a:ext>
            </a:extLst>
          </p:cNvPr>
          <p:cNvSpPr txBox="1">
            <a:spLocks noChangeArrowheads="1"/>
          </p:cNvSpPr>
          <p:nvPr/>
        </p:nvSpPr>
        <p:spPr bwMode="auto">
          <a:xfrm>
            <a:off x="468313" y="4292600"/>
            <a:ext cx="8064500" cy="1878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pt-BR" altLang="pt-BR" sz="1800" b="1"/>
              <a:t>Uma vez estabelecido o modelo de uma região D, os esforços nas bielas e nos tirantes podem ser calculados através do equilíbrio entre forças aplicadas e esforços internos. As bielas, os tirantes e os seus nós serão dimensionados ou verificados para suportar os esforços internos como será visto a seguir.</a:t>
            </a:r>
          </a:p>
          <a:p>
            <a:pPr eaLnBrk="1" hangingPunct="1">
              <a:spcBef>
                <a:spcPct val="50000"/>
              </a:spcBef>
              <a:buFontTx/>
              <a:buNone/>
            </a:pPr>
            <a:endParaRPr lang="pt-BR" altLang="pt-BR" sz="18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13314" name="Text Box 3">
            <a:extLst>
              <a:ext uri="{FF2B5EF4-FFF2-40B4-BE49-F238E27FC236}">
                <a16:creationId xmlns:a16="http://schemas.microsoft.com/office/drawing/2014/main" id="{124597FE-ADA7-0F9F-F0AF-8E43672AD348}"/>
              </a:ext>
            </a:extLst>
          </p:cNvPr>
          <p:cNvSpPr txBox="1">
            <a:spLocks noChangeArrowheads="1"/>
          </p:cNvSpPr>
          <p:nvPr/>
        </p:nvSpPr>
        <p:spPr bwMode="auto">
          <a:xfrm>
            <a:off x="684213" y="981075"/>
            <a:ext cx="7848600" cy="5173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pt-BR" altLang="pt-BR" sz="1800" b="1"/>
              <a:t>Este método faz com que a estrutura seja projetada de acordo com o teorema do limite inferior da teoria da plasticidade (esforços internos e externos em equilíbrio e não excedendo os valores últimos). </a:t>
            </a:r>
          </a:p>
          <a:p>
            <a:pPr eaLnBrk="1" hangingPunct="1">
              <a:spcBef>
                <a:spcPct val="0"/>
              </a:spcBef>
              <a:buFontTx/>
              <a:buNone/>
            </a:pPr>
            <a:endParaRPr lang="pt-BR" altLang="pt-BR" sz="1800" b="1"/>
          </a:p>
          <a:p>
            <a:pPr eaLnBrk="1" hangingPunct="1">
              <a:spcBef>
                <a:spcPct val="0"/>
              </a:spcBef>
              <a:buFontTx/>
              <a:buNone/>
            </a:pPr>
            <a:r>
              <a:rPr lang="pt-BR" altLang="pt-BR" sz="1800" b="1"/>
              <a:t>Entretanto, como o concreto e o aço têm deformações plásticas limitadas, o modelo tem de ser escolhido de forma que a capacidade de deformação não seja excedida em nenhum ponto da estrutura.</a:t>
            </a:r>
          </a:p>
          <a:p>
            <a:pPr eaLnBrk="1" hangingPunct="1">
              <a:spcBef>
                <a:spcPct val="0"/>
              </a:spcBef>
              <a:buFontTx/>
              <a:buNone/>
            </a:pPr>
            <a:endParaRPr lang="pt-BR" altLang="pt-BR" sz="1800" b="1"/>
          </a:p>
          <a:p>
            <a:pPr eaLnBrk="1" hangingPunct="1">
              <a:spcBef>
                <a:spcPct val="0"/>
              </a:spcBef>
              <a:buFontTx/>
              <a:buNone/>
            </a:pPr>
            <a:r>
              <a:rPr lang="pt-BR" altLang="pt-BR" sz="1800" b="1"/>
              <a:t>Para regiões com tensões altas, esta exigência é cumprida se colocarmos as bielas e os tirantes nas direções principais de tensões, conforme a teoria da elasticidade. </a:t>
            </a:r>
          </a:p>
          <a:p>
            <a:pPr eaLnBrk="1" hangingPunct="1">
              <a:spcBef>
                <a:spcPct val="0"/>
              </a:spcBef>
              <a:buFontTx/>
              <a:buNone/>
            </a:pPr>
            <a:endParaRPr lang="pt-BR" altLang="pt-BR" sz="1800" b="1"/>
          </a:p>
          <a:p>
            <a:pPr eaLnBrk="1" hangingPunct="1">
              <a:spcBef>
                <a:spcPct val="0"/>
              </a:spcBef>
              <a:buFontTx/>
              <a:buNone/>
            </a:pPr>
            <a:r>
              <a:rPr lang="pt-BR" altLang="pt-BR" sz="1800" b="1"/>
              <a:t>Para regiões com tensões médias e baixas, estas direções podem se afastar mais das principais, de acordo com as necessidades práticas. A estrutura vai se adaptar à estrutura interna escolhida para o modelo.</a:t>
            </a:r>
          </a:p>
          <a:p>
            <a:pPr eaLnBrk="1" hangingPunct="1">
              <a:spcBef>
                <a:spcPct val="0"/>
              </a:spcBef>
              <a:buFontTx/>
              <a:buNone/>
            </a:pPr>
            <a:endParaRPr lang="pt-BR" altLang="pt-BR" sz="1800" b="1"/>
          </a:p>
          <a:p>
            <a:pPr eaLnBrk="1" hangingPunct="1">
              <a:spcBef>
                <a:spcPct val="50000"/>
              </a:spcBef>
              <a:buFontTx/>
              <a:buNone/>
            </a:pPr>
            <a:endParaRPr lang="pt-BR" altLang="pt-BR" sz="1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14338" name="Text Box 3">
            <a:extLst>
              <a:ext uri="{FF2B5EF4-FFF2-40B4-BE49-F238E27FC236}">
                <a16:creationId xmlns:a16="http://schemas.microsoft.com/office/drawing/2014/main" id="{7A5C6ADE-00EB-0D1E-B6C3-B51B9B5521CD}"/>
              </a:ext>
            </a:extLst>
          </p:cNvPr>
          <p:cNvSpPr txBox="1">
            <a:spLocks noChangeArrowheads="1"/>
          </p:cNvSpPr>
          <p:nvPr/>
        </p:nvSpPr>
        <p:spPr bwMode="auto">
          <a:xfrm>
            <a:off x="684213" y="1628775"/>
            <a:ext cx="7848600" cy="325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pt-BR" altLang="pt-BR" sz="1800" b="1"/>
              <a:t>Existem diversas soluções possíveis, o que nos conduz a um problema de otimização estrutural (para determinação da solução mais econômica). </a:t>
            </a:r>
          </a:p>
          <a:p>
            <a:pPr eaLnBrk="1" hangingPunct="1">
              <a:spcBef>
                <a:spcPct val="0"/>
              </a:spcBef>
              <a:buFontTx/>
              <a:buNone/>
            </a:pPr>
            <a:endParaRPr lang="pt-BR" altLang="pt-BR" sz="1800" b="1"/>
          </a:p>
          <a:p>
            <a:pPr eaLnBrk="1" hangingPunct="1">
              <a:spcBef>
                <a:spcPct val="0"/>
              </a:spcBef>
              <a:buFontTx/>
              <a:buNone/>
            </a:pPr>
            <a:r>
              <a:rPr lang="pt-BR" altLang="pt-BR" sz="1800" b="1"/>
              <a:t>Para traçar os caminhos das forças (load path) é necessário alguma experiência ou ter-se a disposição um programa de elementos finitos para análise elástica linear.</a:t>
            </a:r>
          </a:p>
          <a:p>
            <a:pPr eaLnBrk="1" hangingPunct="1">
              <a:spcBef>
                <a:spcPct val="0"/>
              </a:spcBef>
              <a:buFontTx/>
              <a:buNone/>
            </a:pPr>
            <a:endParaRPr lang="pt-BR" altLang="pt-BR" sz="1800" b="1"/>
          </a:p>
          <a:p>
            <a:pPr eaLnBrk="1" hangingPunct="1">
              <a:spcBef>
                <a:spcPct val="0"/>
              </a:spcBef>
              <a:buFontTx/>
              <a:buNone/>
            </a:pPr>
            <a:r>
              <a:rPr lang="pt-BR" altLang="pt-BR" sz="1800" b="1"/>
              <a:t>Uma vez definido o modelo de bielas e tirantes, tem-se estabelecido o detalhamento da região D que se está analisando.</a:t>
            </a:r>
          </a:p>
          <a:p>
            <a:pPr eaLnBrk="1" hangingPunct="1">
              <a:spcBef>
                <a:spcPct val="50000"/>
              </a:spcBef>
              <a:buFontTx/>
              <a:buNone/>
            </a:pPr>
            <a:endParaRPr lang="pt-BR" altLang="pt-BR" sz="18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15362" name="Text Box 2">
            <a:extLst>
              <a:ext uri="{FF2B5EF4-FFF2-40B4-BE49-F238E27FC236}">
                <a16:creationId xmlns:a16="http://schemas.microsoft.com/office/drawing/2014/main" id="{C7163F8B-8B28-98A0-215D-1372862EA292}"/>
              </a:ext>
            </a:extLst>
          </p:cNvPr>
          <p:cNvSpPr txBox="1">
            <a:spLocks noChangeArrowheads="1"/>
          </p:cNvSpPr>
          <p:nvPr/>
        </p:nvSpPr>
        <p:spPr bwMode="auto">
          <a:xfrm>
            <a:off x="684213" y="765175"/>
            <a:ext cx="7702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eaLnBrk="0" fontAlgn="base" hangingPunct="0">
              <a:spcBef>
                <a:spcPct val="0"/>
              </a:spcBef>
              <a:spcAft>
                <a:spcPct val="0"/>
              </a:spcAft>
              <a:defRPr>
                <a:solidFill>
                  <a:schemeClr val="tx1"/>
                </a:solidFill>
                <a:latin typeface="Arial" panose="020B0604020202020204" pitchFamily="34" charset="0"/>
              </a:defRPr>
            </a:lvl6pPr>
            <a:lvl7pPr marL="3086100" indent="-342900" eaLnBrk="0" fontAlgn="base" hangingPunct="0">
              <a:spcBef>
                <a:spcPct val="0"/>
              </a:spcBef>
              <a:spcAft>
                <a:spcPct val="0"/>
              </a:spcAft>
              <a:defRPr>
                <a:solidFill>
                  <a:schemeClr val="tx1"/>
                </a:solidFill>
                <a:latin typeface="Arial" panose="020B0604020202020204" pitchFamily="34" charset="0"/>
              </a:defRPr>
            </a:lvl7pPr>
            <a:lvl8pPr marL="3543300" indent="-342900" eaLnBrk="0" fontAlgn="base" hangingPunct="0">
              <a:spcBef>
                <a:spcPct val="0"/>
              </a:spcBef>
              <a:spcAft>
                <a:spcPct val="0"/>
              </a:spcAft>
              <a:defRPr>
                <a:solidFill>
                  <a:schemeClr val="tx1"/>
                </a:solidFill>
                <a:latin typeface="Arial" panose="020B0604020202020204" pitchFamily="34" charset="0"/>
              </a:defRPr>
            </a:lvl8pPr>
            <a:lvl9pPr marL="4000500" indent="-3429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endParaRPr lang="pt-BR" altLang="pt-BR" b="1"/>
          </a:p>
          <a:p>
            <a:pPr algn="just" eaLnBrk="1" hangingPunct="1"/>
            <a:r>
              <a:rPr lang="pt-BR" altLang="pt-BR" b="1"/>
              <a:t>2.3 - Modelagem das regiões D</a:t>
            </a:r>
          </a:p>
        </p:txBody>
      </p:sp>
      <p:pic>
        <p:nvPicPr>
          <p:cNvPr id="15363" name="Picture 3">
            <a:extLst>
              <a:ext uri="{FF2B5EF4-FFF2-40B4-BE49-F238E27FC236}">
                <a16:creationId xmlns:a16="http://schemas.microsoft.com/office/drawing/2014/main" id="{22443482-B267-54CD-FFEE-0583DBB3C4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68875"/>
          <a:stretch>
            <a:fillRect/>
          </a:stretch>
        </p:blipFill>
        <p:spPr bwMode="auto">
          <a:xfrm>
            <a:off x="755650" y="1844675"/>
            <a:ext cx="2909888" cy="419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Text Box 5">
            <a:extLst>
              <a:ext uri="{FF2B5EF4-FFF2-40B4-BE49-F238E27FC236}">
                <a16:creationId xmlns:a16="http://schemas.microsoft.com/office/drawing/2014/main" id="{65A39C34-B3A7-BC4A-E441-EFEAD14ECDCF}"/>
              </a:ext>
            </a:extLst>
          </p:cNvPr>
          <p:cNvSpPr txBox="1">
            <a:spLocks noChangeArrowheads="1"/>
          </p:cNvSpPr>
          <p:nvPr/>
        </p:nvSpPr>
        <p:spPr bwMode="auto">
          <a:xfrm>
            <a:off x="4140200" y="2060575"/>
            <a:ext cx="4319588" cy="380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pt-BR" altLang="pt-BR" sz="1800" b="1"/>
              <a:t>Para ilustrar o desenvolvimento dos modelos de bielas e tirantes, vai-se utilizar uma viga parede. </a:t>
            </a:r>
          </a:p>
          <a:p>
            <a:pPr algn="just" eaLnBrk="1" hangingPunct="1">
              <a:spcBef>
                <a:spcPct val="0"/>
              </a:spcBef>
              <a:buFontTx/>
              <a:buNone/>
            </a:pPr>
            <a:endParaRPr lang="pt-BR" altLang="pt-BR" sz="1800" b="1"/>
          </a:p>
          <a:p>
            <a:pPr algn="just" eaLnBrk="1" hangingPunct="1">
              <a:spcBef>
                <a:spcPct val="0"/>
              </a:spcBef>
              <a:buFontTx/>
              <a:buNone/>
            </a:pPr>
            <a:r>
              <a:rPr lang="pt-BR" altLang="pt-BR" sz="1800" b="1"/>
              <a:t>Antes de modelar uma região D, as forças e reações que atuam no contorno da região D devem ser determinadas.</a:t>
            </a:r>
          </a:p>
          <a:p>
            <a:pPr algn="just" eaLnBrk="1" hangingPunct="1">
              <a:spcBef>
                <a:spcPct val="0"/>
              </a:spcBef>
              <a:buFontTx/>
              <a:buNone/>
            </a:pPr>
            <a:endParaRPr lang="pt-BR" altLang="pt-BR" sz="1800" b="1"/>
          </a:p>
          <a:p>
            <a:pPr algn="just" eaLnBrk="1" hangingPunct="1">
              <a:spcBef>
                <a:spcPct val="0"/>
              </a:spcBef>
              <a:buFontTx/>
              <a:buNone/>
            </a:pPr>
            <a:r>
              <a:rPr lang="pt-BR" altLang="pt-BR" sz="1800" b="1"/>
              <a:t>Os esforços ou tensões nas seções limitadas por regiões B são obtidos do estudo destas regiões.</a:t>
            </a:r>
          </a:p>
          <a:p>
            <a:pPr eaLnBrk="1" hangingPunct="1">
              <a:spcBef>
                <a:spcPct val="50000"/>
              </a:spcBef>
              <a:buFontTx/>
              <a:buNone/>
            </a:pPr>
            <a:endParaRPr lang="pt-BR" altLang="pt-BR" sz="18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pic>
        <p:nvPicPr>
          <p:cNvPr id="16386" name="Picture 3">
            <a:extLst>
              <a:ext uri="{FF2B5EF4-FFF2-40B4-BE49-F238E27FC236}">
                <a16:creationId xmlns:a16="http://schemas.microsoft.com/office/drawing/2014/main" id="{3D636A86-070C-5A5E-903D-2415B12738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0396" r="34438"/>
          <a:stretch>
            <a:fillRect/>
          </a:stretch>
        </p:blipFill>
        <p:spPr bwMode="auto">
          <a:xfrm>
            <a:off x="684213" y="1268413"/>
            <a:ext cx="3290887" cy="419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Text Box 5">
            <a:extLst>
              <a:ext uri="{FF2B5EF4-FFF2-40B4-BE49-F238E27FC236}">
                <a16:creationId xmlns:a16="http://schemas.microsoft.com/office/drawing/2014/main" id="{6F4FDE31-7545-D9ED-CE75-9454946DE020}"/>
              </a:ext>
            </a:extLst>
          </p:cNvPr>
          <p:cNvSpPr txBox="1">
            <a:spLocks noChangeArrowheads="1"/>
          </p:cNvSpPr>
          <p:nvPr/>
        </p:nvSpPr>
        <p:spPr bwMode="auto">
          <a:xfrm>
            <a:off x="4500563" y="1557338"/>
            <a:ext cx="4537075" cy="434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pt-BR" altLang="pt-BR" sz="1800" b="1"/>
              <a:t>Os modelos de bielas e tirantes podem ser sistematicamente desenvolvidas traçando-se o fluxo ou caminho das forças (load path) por dentro da região D, da forma seguinte:</a:t>
            </a:r>
          </a:p>
          <a:p>
            <a:pPr eaLnBrk="1" hangingPunct="1">
              <a:spcBef>
                <a:spcPct val="0"/>
              </a:spcBef>
              <a:buFontTx/>
              <a:buNone/>
            </a:pPr>
            <a:endParaRPr lang="pt-BR" altLang="pt-BR" sz="1800" b="1"/>
          </a:p>
          <a:p>
            <a:pPr eaLnBrk="1" hangingPunct="1">
              <a:spcBef>
                <a:spcPct val="0"/>
              </a:spcBef>
              <a:buFontTx/>
              <a:buNone/>
            </a:pPr>
            <a:r>
              <a:rPr lang="pt-BR" altLang="pt-BR" sz="1800" b="1"/>
              <a:t>- todas as forças aplicadas nos contornos da região D são subdivididas de tal forma que as resultantes individuais de tensões nos lados opostos das regiões D tenham a mesma intensidade e possam ser ligadas por linhas de fluxo que não se cruzam.</a:t>
            </a:r>
          </a:p>
          <a:p>
            <a:pPr eaLnBrk="1" hangingPunct="1">
              <a:spcBef>
                <a:spcPct val="50000"/>
              </a:spcBef>
              <a:buFontTx/>
              <a:buNone/>
            </a:pPr>
            <a:endParaRPr lang="pt-BR" altLang="pt-BR" sz="18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43A4E8DF-A55A-BE5A-3FA4-9B05269563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9449"/>
          <a:stretch>
            <a:fillRect/>
          </a:stretch>
        </p:blipFill>
        <p:spPr bwMode="auto">
          <a:xfrm>
            <a:off x="1042988" y="1341438"/>
            <a:ext cx="2859087" cy="419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Text Box 4">
            <a:extLst>
              <a:ext uri="{FF2B5EF4-FFF2-40B4-BE49-F238E27FC236}">
                <a16:creationId xmlns:a16="http://schemas.microsoft.com/office/drawing/2014/main" id="{C2ED98B6-68B6-A9FF-F4CB-0A6FAAE1549C}"/>
              </a:ext>
            </a:extLst>
          </p:cNvPr>
          <p:cNvSpPr txBox="1">
            <a:spLocks noChangeArrowheads="1"/>
          </p:cNvSpPr>
          <p:nvPr/>
        </p:nvSpPr>
        <p:spPr bwMode="auto">
          <a:xfrm>
            <a:off x="4356100" y="1341438"/>
            <a:ext cx="4464050" cy="4624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pt-BR" altLang="pt-BR" sz="1800" b="1"/>
              <a:t>- após traçar as linhas de fluxo, deve-se substituí-las por poligonais, cuidando-se para adicionar bielas e tirantes para o equilíbrio transversal do modelo.</a:t>
            </a:r>
          </a:p>
          <a:p>
            <a:pPr eaLnBrk="1" hangingPunct="1">
              <a:spcBef>
                <a:spcPct val="0"/>
              </a:spcBef>
              <a:buFontTx/>
              <a:buNone/>
            </a:pPr>
            <a:endParaRPr lang="pt-BR" altLang="pt-BR" sz="1800" b="1"/>
          </a:p>
          <a:p>
            <a:pPr eaLnBrk="1" hangingPunct="1">
              <a:spcBef>
                <a:spcPct val="0"/>
              </a:spcBef>
              <a:buFontTx/>
              <a:buNone/>
            </a:pPr>
            <a:r>
              <a:rPr lang="pt-BR" altLang="pt-BR" sz="1800" b="1"/>
              <a:t>O traçado das linhas de fluxo pode ser facilitado pela utilização de um programa de elementos finitos (análise elástica linear). </a:t>
            </a:r>
          </a:p>
          <a:p>
            <a:pPr eaLnBrk="1" hangingPunct="1">
              <a:spcBef>
                <a:spcPct val="0"/>
              </a:spcBef>
              <a:buFontTx/>
              <a:buNone/>
            </a:pPr>
            <a:endParaRPr lang="pt-BR" altLang="pt-BR" sz="1800" b="1"/>
          </a:p>
          <a:p>
            <a:pPr eaLnBrk="1" hangingPunct="1">
              <a:spcBef>
                <a:spcPct val="0"/>
              </a:spcBef>
              <a:buFontTx/>
              <a:buNone/>
            </a:pPr>
            <a:r>
              <a:rPr lang="pt-BR" altLang="pt-BR" sz="1800" b="1"/>
              <a:t>Nos modelos de bielas e tirantes deve-se usar ângulos entre os elementos entre 30</a:t>
            </a:r>
            <a:r>
              <a:rPr lang="pt-BR" altLang="pt-BR" sz="1800" b="1" baseline="30000"/>
              <a:t>o</a:t>
            </a:r>
            <a:r>
              <a:rPr lang="pt-BR" altLang="pt-BR" sz="1800" b="1"/>
              <a:t> e 60</a:t>
            </a:r>
            <a:r>
              <a:rPr lang="pt-BR" altLang="pt-BR" sz="1800" b="1" baseline="30000"/>
              <a:t>o</a:t>
            </a:r>
            <a:r>
              <a:rPr lang="pt-BR" altLang="pt-BR" sz="1800" b="1"/>
              <a:t>, para evitar problemas de incompatibilidade.</a:t>
            </a:r>
          </a:p>
          <a:p>
            <a:pPr eaLnBrk="1" hangingPunct="1">
              <a:spcBef>
                <a:spcPct val="50000"/>
              </a:spcBef>
              <a:buFontTx/>
              <a:buNone/>
            </a:pPr>
            <a:endParaRPr lang="pt-BR" altLang="pt-BR" sz="18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D98791B1-6014-05A2-AC50-A0D5F65430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9449"/>
          <a:stretch>
            <a:fillRect/>
          </a:stretch>
        </p:blipFill>
        <p:spPr bwMode="auto">
          <a:xfrm>
            <a:off x="3500438" y="1855788"/>
            <a:ext cx="2143125" cy="314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Imagem 4">
            <a:extLst>
              <a:ext uri="{FF2B5EF4-FFF2-40B4-BE49-F238E27FC236}">
                <a16:creationId xmlns:a16="http://schemas.microsoft.com/office/drawing/2014/main" id="{42DD1F3D-FC6D-480D-0F8A-35800783A7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0463" y="1785938"/>
            <a:ext cx="1743075"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Imagem 2">
            <a:extLst>
              <a:ext uri="{FF2B5EF4-FFF2-40B4-BE49-F238E27FC236}">
                <a16:creationId xmlns:a16="http://schemas.microsoft.com/office/drawing/2014/main" id="{47822A2B-5D82-791F-F80A-2AE5326086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5063" y="1785938"/>
            <a:ext cx="1793875"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3074" name="Text Box 4">
            <a:extLst>
              <a:ext uri="{FF2B5EF4-FFF2-40B4-BE49-F238E27FC236}">
                <a16:creationId xmlns:a16="http://schemas.microsoft.com/office/drawing/2014/main" id="{2A0A87A5-A122-6FD2-CB0D-96EAA6DADE87}"/>
              </a:ext>
            </a:extLst>
          </p:cNvPr>
          <p:cNvSpPr txBox="1">
            <a:spLocks noChangeArrowheads="1"/>
          </p:cNvSpPr>
          <p:nvPr/>
        </p:nvSpPr>
        <p:spPr bwMode="auto">
          <a:xfrm>
            <a:off x="539750" y="620713"/>
            <a:ext cx="8208963" cy="586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pt-BR" altLang="pt-BR" sz="1800" b="1"/>
          </a:p>
          <a:p>
            <a:pPr eaLnBrk="1" hangingPunct="1">
              <a:spcBef>
                <a:spcPct val="50000"/>
              </a:spcBef>
              <a:buFontTx/>
              <a:buNone/>
            </a:pPr>
            <a:r>
              <a:rPr lang="pt-BR" altLang="pt-BR" sz="1800" b="1"/>
              <a:t>1 – INTRODUÇÃO</a:t>
            </a:r>
          </a:p>
          <a:p>
            <a:pPr eaLnBrk="1" hangingPunct="1">
              <a:spcBef>
                <a:spcPct val="50000"/>
              </a:spcBef>
              <a:buFontTx/>
              <a:buNone/>
            </a:pPr>
            <a:endParaRPr lang="pt-BR" altLang="pt-BR" sz="1800" b="1"/>
          </a:p>
          <a:p>
            <a:pPr eaLnBrk="1" hangingPunct="1">
              <a:spcBef>
                <a:spcPct val="0"/>
              </a:spcBef>
              <a:buFontTx/>
              <a:buNone/>
            </a:pPr>
            <a:r>
              <a:rPr lang="pt-BR" altLang="pt-BR" sz="1800" b="1"/>
              <a:t>As partes de uma estrutura de concreto armado, nas quais se aplica a hipótese de Bernoulli da distribuição linear de deformações, são normalmente projetadas com uma precisão praticamente absoluta. </a:t>
            </a:r>
          </a:p>
          <a:p>
            <a:pPr eaLnBrk="1" hangingPunct="1">
              <a:spcBef>
                <a:spcPct val="0"/>
              </a:spcBef>
              <a:buFontTx/>
              <a:buNone/>
            </a:pPr>
            <a:endParaRPr lang="pt-BR" altLang="pt-BR" sz="1800" b="1"/>
          </a:p>
          <a:p>
            <a:pPr eaLnBrk="1" hangingPunct="1">
              <a:spcBef>
                <a:spcPct val="0"/>
              </a:spcBef>
              <a:buFontTx/>
              <a:buNone/>
            </a:pPr>
            <a:r>
              <a:rPr lang="pt-BR" altLang="pt-BR" sz="1800" b="1"/>
              <a:t>Entretanto, outras partes, onde ocorrem descontinuidades de natureza estática ou geométrica, como pontos de aplicação de cargas concentradas, nós de pórticos, aberturas, etc., eram projetadas, até alguns anos atrás, por regras empíricas, baseadas na experiência. Estes “detalhes”, contudo, têm a mesma importância para o comportamento e a segurança das estruturas. </a:t>
            </a:r>
          </a:p>
          <a:p>
            <a:pPr eaLnBrk="1" hangingPunct="1">
              <a:spcBef>
                <a:spcPct val="0"/>
              </a:spcBef>
              <a:buFontTx/>
              <a:buNone/>
            </a:pPr>
            <a:endParaRPr lang="pt-BR" altLang="pt-BR" sz="1800" b="1"/>
          </a:p>
          <a:p>
            <a:pPr eaLnBrk="1" hangingPunct="1">
              <a:spcBef>
                <a:spcPct val="0"/>
              </a:spcBef>
              <a:buFontTx/>
              <a:buNone/>
            </a:pPr>
            <a:r>
              <a:rPr lang="pt-BR" altLang="pt-BR" sz="1800" b="1"/>
              <a:t>A qualidade do projeto ficava limitada pela pouca precisão com que eram projetadas estas partes. Existia, assim, a necessidade de se aplicar um conceito de projeto que fosse consistente (coerente) e válido para todos tipos de estruturas e todas suas partes.</a:t>
            </a:r>
          </a:p>
          <a:p>
            <a:pPr eaLnBrk="1" hangingPunct="1">
              <a:spcBef>
                <a:spcPct val="0"/>
              </a:spcBef>
              <a:buFontTx/>
              <a:buNone/>
            </a:pPr>
            <a:endParaRPr lang="pt-BR" altLang="pt-BR" sz="1800" b="1"/>
          </a:p>
          <a:p>
            <a:pPr eaLnBrk="1" hangingPunct="1">
              <a:spcBef>
                <a:spcPct val="0"/>
              </a:spcBef>
              <a:buFontTx/>
              <a:buNone/>
            </a:pPr>
            <a:endParaRPr lang="pt-BR" altLang="pt-BR" sz="1800" b="1"/>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Imagem 2">
            <a:extLst>
              <a:ext uri="{FF2B5EF4-FFF2-40B4-BE49-F238E27FC236}">
                <a16:creationId xmlns:a16="http://schemas.microsoft.com/office/drawing/2014/main" id="{8E00A50A-442A-AB6C-B3C3-E0244C15B8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938" y="1785938"/>
            <a:ext cx="3286125"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a:extLst>
              <a:ext uri="{FF2B5EF4-FFF2-40B4-BE49-F238E27FC236}">
                <a16:creationId xmlns:a16="http://schemas.microsoft.com/office/drawing/2014/main" id="{C95348A6-9337-982A-A3A6-D34AF0789D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9449"/>
          <a:stretch>
            <a:fillRect/>
          </a:stretch>
        </p:blipFill>
        <p:spPr bwMode="auto">
          <a:xfrm>
            <a:off x="3500438" y="1855788"/>
            <a:ext cx="2143125" cy="314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Imagem 2">
            <a:extLst>
              <a:ext uri="{FF2B5EF4-FFF2-40B4-BE49-F238E27FC236}">
                <a16:creationId xmlns:a16="http://schemas.microsoft.com/office/drawing/2014/main" id="{ED13BFF1-A05C-D431-8F25-660C217C04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525" y="1797050"/>
            <a:ext cx="1758950" cy="326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Imagem 2">
            <a:extLst>
              <a:ext uri="{FF2B5EF4-FFF2-40B4-BE49-F238E27FC236}">
                <a16:creationId xmlns:a16="http://schemas.microsoft.com/office/drawing/2014/main" id="{9D6C433A-B40E-695B-4BFA-BD6489FC56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5063" y="1785938"/>
            <a:ext cx="1793875"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Imagem 2">
            <a:extLst>
              <a:ext uri="{FF2B5EF4-FFF2-40B4-BE49-F238E27FC236}">
                <a16:creationId xmlns:a16="http://schemas.microsoft.com/office/drawing/2014/main" id="{EB148BF8-EB4D-63E1-B9E8-3F8A423EA0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8238" y="1785938"/>
            <a:ext cx="1787525"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a:extLst>
              <a:ext uri="{FF2B5EF4-FFF2-40B4-BE49-F238E27FC236}">
                <a16:creationId xmlns:a16="http://schemas.microsoft.com/office/drawing/2014/main" id="{D97DDDAF-2D50-63C7-05AB-5E491D4EAC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9449"/>
          <a:stretch>
            <a:fillRect/>
          </a:stretch>
        </p:blipFill>
        <p:spPr bwMode="auto">
          <a:xfrm>
            <a:off x="3500438" y="1855788"/>
            <a:ext cx="2143125" cy="314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27650" name="Text Box 3">
            <a:extLst>
              <a:ext uri="{FF2B5EF4-FFF2-40B4-BE49-F238E27FC236}">
                <a16:creationId xmlns:a16="http://schemas.microsoft.com/office/drawing/2014/main" id="{164378DF-9114-61AC-C691-57E095AB3029}"/>
              </a:ext>
            </a:extLst>
          </p:cNvPr>
          <p:cNvSpPr txBox="1">
            <a:spLocks noChangeArrowheads="1"/>
          </p:cNvSpPr>
          <p:nvPr/>
        </p:nvSpPr>
        <p:spPr bwMode="auto">
          <a:xfrm>
            <a:off x="1763713" y="5589588"/>
            <a:ext cx="5616575"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eaLnBrk="0" fontAlgn="base" hangingPunct="0">
              <a:spcBef>
                <a:spcPct val="0"/>
              </a:spcBef>
              <a:spcAft>
                <a:spcPct val="0"/>
              </a:spcAft>
              <a:defRPr>
                <a:solidFill>
                  <a:schemeClr val="tx1"/>
                </a:solidFill>
                <a:latin typeface="Arial" panose="020B0604020202020204" pitchFamily="34" charset="0"/>
              </a:defRPr>
            </a:lvl6pPr>
            <a:lvl7pPr marL="3086100" indent="-342900" eaLnBrk="0" fontAlgn="base" hangingPunct="0">
              <a:spcBef>
                <a:spcPct val="0"/>
              </a:spcBef>
              <a:spcAft>
                <a:spcPct val="0"/>
              </a:spcAft>
              <a:defRPr>
                <a:solidFill>
                  <a:schemeClr val="tx1"/>
                </a:solidFill>
                <a:latin typeface="Arial" panose="020B0604020202020204" pitchFamily="34" charset="0"/>
              </a:defRPr>
            </a:lvl7pPr>
            <a:lvl8pPr marL="3543300" indent="-342900" eaLnBrk="0" fontAlgn="base" hangingPunct="0">
              <a:spcBef>
                <a:spcPct val="0"/>
              </a:spcBef>
              <a:spcAft>
                <a:spcPct val="0"/>
              </a:spcAft>
              <a:defRPr>
                <a:solidFill>
                  <a:schemeClr val="tx1"/>
                </a:solidFill>
                <a:latin typeface="Arial" panose="020B0604020202020204" pitchFamily="34" charset="0"/>
              </a:defRPr>
            </a:lvl8pPr>
            <a:lvl9pPr marL="4000500" indent="-3429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pt-BR" altLang="pt-BR" b="1"/>
              <a:t>(a) a estrutura e suas cargas;</a:t>
            </a:r>
          </a:p>
          <a:p>
            <a:pPr eaLnBrk="1" hangingPunct="1"/>
            <a:r>
              <a:rPr lang="pt-BR" altLang="pt-BR" b="1"/>
              <a:t>(b) o fluxo de forças no interior da estrutura; </a:t>
            </a:r>
          </a:p>
          <a:p>
            <a:pPr eaLnBrk="1" hangingPunct="1"/>
            <a:r>
              <a:rPr lang="pt-BR" altLang="pt-BR" b="1"/>
              <a:t>(c) o modelo de bielas e tirantes correspondente.</a:t>
            </a:r>
          </a:p>
        </p:txBody>
      </p:sp>
      <p:sp>
        <p:nvSpPr>
          <p:cNvPr id="27651" name="Text Box 4">
            <a:extLst>
              <a:ext uri="{FF2B5EF4-FFF2-40B4-BE49-F238E27FC236}">
                <a16:creationId xmlns:a16="http://schemas.microsoft.com/office/drawing/2014/main" id="{882AD17C-98C6-D588-878C-E941ADA26FAF}"/>
              </a:ext>
            </a:extLst>
          </p:cNvPr>
          <p:cNvSpPr txBox="1">
            <a:spLocks noChangeArrowheads="1"/>
          </p:cNvSpPr>
          <p:nvPr/>
        </p:nvSpPr>
        <p:spPr bwMode="auto">
          <a:xfrm>
            <a:off x="684213" y="333375"/>
            <a:ext cx="79914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pt-BR" altLang="pt-BR" sz="1800" b="1"/>
              <a:t>O estabelecimento do modelo de bielas e de tirantes para uma parede estrutural:</a:t>
            </a:r>
          </a:p>
        </p:txBody>
      </p:sp>
      <p:pic>
        <p:nvPicPr>
          <p:cNvPr id="27652" name="Picture 5">
            <a:extLst>
              <a:ext uri="{FF2B5EF4-FFF2-40B4-BE49-F238E27FC236}">
                <a16:creationId xmlns:a16="http://schemas.microsoft.com/office/drawing/2014/main" id="{0CCBD858-74D9-4D0F-9ED4-7E19B34978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00138"/>
            <a:ext cx="9140825" cy="434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28674" name="Text Box 3">
            <a:extLst>
              <a:ext uri="{FF2B5EF4-FFF2-40B4-BE49-F238E27FC236}">
                <a16:creationId xmlns:a16="http://schemas.microsoft.com/office/drawing/2014/main" id="{C556D237-332E-84EE-33A8-7B7D2C1C1860}"/>
              </a:ext>
            </a:extLst>
          </p:cNvPr>
          <p:cNvSpPr txBox="1">
            <a:spLocks noChangeArrowheads="1"/>
          </p:cNvSpPr>
          <p:nvPr/>
        </p:nvSpPr>
        <p:spPr bwMode="auto">
          <a:xfrm>
            <a:off x="684213" y="2205038"/>
            <a:ext cx="7775575" cy="2014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eaLnBrk="0" fontAlgn="base" hangingPunct="0">
              <a:spcBef>
                <a:spcPct val="0"/>
              </a:spcBef>
              <a:spcAft>
                <a:spcPct val="0"/>
              </a:spcAft>
              <a:defRPr>
                <a:solidFill>
                  <a:schemeClr val="tx1"/>
                </a:solidFill>
                <a:latin typeface="Arial" panose="020B0604020202020204" pitchFamily="34" charset="0"/>
              </a:defRPr>
            </a:lvl6pPr>
            <a:lvl7pPr marL="3086100" indent="-342900" eaLnBrk="0" fontAlgn="base" hangingPunct="0">
              <a:spcBef>
                <a:spcPct val="0"/>
              </a:spcBef>
              <a:spcAft>
                <a:spcPct val="0"/>
              </a:spcAft>
              <a:defRPr>
                <a:solidFill>
                  <a:schemeClr val="tx1"/>
                </a:solidFill>
                <a:latin typeface="Arial" panose="020B0604020202020204" pitchFamily="34" charset="0"/>
              </a:defRPr>
            </a:lvl7pPr>
            <a:lvl8pPr marL="3543300" indent="-342900" eaLnBrk="0" fontAlgn="base" hangingPunct="0">
              <a:spcBef>
                <a:spcPct val="0"/>
              </a:spcBef>
              <a:spcAft>
                <a:spcPct val="0"/>
              </a:spcAft>
              <a:defRPr>
                <a:solidFill>
                  <a:schemeClr val="tx1"/>
                </a:solidFill>
                <a:latin typeface="Arial" panose="020B0604020202020204" pitchFamily="34" charset="0"/>
              </a:defRPr>
            </a:lvl8pPr>
            <a:lvl9pPr marL="4000500" indent="-3429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pt-BR" altLang="pt-BR" b="1"/>
              <a:t>Deve-se observar que, qualquer modelo é aceitável, desde que:</a:t>
            </a:r>
          </a:p>
          <a:p>
            <a:pPr eaLnBrk="1" hangingPunct="1"/>
            <a:endParaRPr lang="pt-BR" altLang="pt-BR" b="1"/>
          </a:p>
          <a:p>
            <a:pPr eaLnBrk="1" hangingPunct="1"/>
            <a:r>
              <a:rPr lang="pt-BR" altLang="pt-BR" b="1"/>
              <a:t>          - atenda as condições de equilíbrio;</a:t>
            </a:r>
          </a:p>
          <a:p>
            <a:pPr eaLnBrk="1" hangingPunct="1"/>
            <a:endParaRPr lang="pt-BR" altLang="pt-BR" b="1"/>
          </a:p>
          <a:p>
            <a:pPr eaLnBrk="1" hangingPunct="1"/>
            <a:r>
              <a:rPr lang="pt-BR" altLang="pt-BR" b="1"/>
              <a:t>          - seja orientado conforme a teoria da elasticidade;</a:t>
            </a:r>
          </a:p>
          <a:p>
            <a:pPr eaLnBrk="1" hangingPunct="1"/>
            <a:endParaRPr lang="pt-BR" altLang="pt-BR" b="1"/>
          </a:p>
          <a:p>
            <a:pPr eaLnBrk="1" hangingPunct="1"/>
            <a:r>
              <a:rPr lang="pt-BR" altLang="pt-BR" b="1"/>
              <a:t>          - resulte em uma posição prática para a armadura.</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29698" name="Text Box 2">
            <a:extLst>
              <a:ext uri="{FF2B5EF4-FFF2-40B4-BE49-F238E27FC236}">
                <a16:creationId xmlns:a16="http://schemas.microsoft.com/office/drawing/2014/main" id="{292A28F1-B5FB-A58C-85B9-0169B52B3358}"/>
              </a:ext>
            </a:extLst>
          </p:cNvPr>
          <p:cNvSpPr txBox="1">
            <a:spLocks noChangeArrowheads="1"/>
          </p:cNvSpPr>
          <p:nvPr/>
        </p:nvSpPr>
        <p:spPr bwMode="auto">
          <a:xfrm>
            <a:off x="468313" y="2565400"/>
            <a:ext cx="8280400" cy="3662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eaLnBrk="0" fontAlgn="base" hangingPunct="0">
              <a:spcBef>
                <a:spcPct val="0"/>
              </a:spcBef>
              <a:spcAft>
                <a:spcPct val="0"/>
              </a:spcAft>
              <a:defRPr>
                <a:solidFill>
                  <a:schemeClr val="tx1"/>
                </a:solidFill>
                <a:latin typeface="Arial" panose="020B0604020202020204" pitchFamily="34" charset="0"/>
              </a:defRPr>
            </a:lvl6pPr>
            <a:lvl7pPr marL="3086100" indent="-342900" eaLnBrk="0" fontAlgn="base" hangingPunct="0">
              <a:spcBef>
                <a:spcPct val="0"/>
              </a:spcBef>
              <a:spcAft>
                <a:spcPct val="0"/>
              </a:spcAft>
              <a:defRPr>
                <a:solidFill>
                  <a:schemeClr val="tx1"/>
                </a:solidFill>
                <a:latin typeface="Arial" panose="020B0604020202020204" pitchFamily="34" charset="0"/>
              </a:defRPr>
            </a:lvl7pPr>
            <a:lvl8pPr marL="3543300" indent="-342900" eaLnBrk="0" fontAlgn="base" hangingPunct="0">
              <a:spcBef>
                <a:spcPct val="0"/>
              </a:spcBef>
              <a:spcAft>
                <a:spcPct val="0"/>
              </a:spcAft>
              <a:defRPr>
                <a:solidFill>
                  <a:schemeClr val="tx1"/>
                </a:solidFill>
                <a:latin typeface="Arial" panose="020B0604020202020204" pitchFamily="34" charset="0"/>
              </a:defRPr>
            </a:lvl8pPr>
            <a:lvl9pPr marL="4000500" indent="-3429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pt-BR" altLang="pt-BR" b="1"/>
              <a:t>Este critério pode ser expresso, numericamente, através da expressão:</a:t>
            </a:r>
          </a:p>
          <a:p>
            <a:pPr eaLnBrk="1" hangingPunct="1"/>
            <a:endParaRPr lang="pt-BR" altLang="pt-BR" b="1"/>
          </a:p>
          <a:p>
            <a:pPr eaLnBrk="1" hangingPunct="1"/>
            <a:endParaRPr lang="pt-BR" altLang="pt-BR" b="1"/>
          </a:p>
          <a:p>
            <a:pPr eaLnBrk="1" hangingPunct="1"/>
            <a:endParaRPr lang="pt-BR" altLang="pt-BR" b="1"/>
          </a:p>
          <a:p>
            <a:pPr eaLnBrk="1" hangingPunct="1"/>
            <a:endParaRPr lang="pt-BR" altLang="pt-BR" b="1"/>
          </a:p>
          <a:p>
            <a:pPr eaLnBrk="1" hangingPunct="1"/>
            <a:endParaRPr lang="pt-BR" altLang="pt-BR" b="1"/>
          </a:p>
          <a:p>
            <a:pPr eaLnBrk="1" hangingPunct="1"/>
            <a:r>
              <a:rPr lang="pt-BR" altLang="pt-BR" b="1"/>
              <a:t>onde:</a:t>
            </a:r>
          </a:p>
          <a:p>
            <a:pPr eaLnBrk="1" hangingPunct="1"/>
            <a:endParaRPr lang="pt-BR" altLang="pt-BR" b="1"/>
          </a:p>
          <a:p>
            <a:pPr eaLnBrk="1" hangingPunct="1"/>
            <a:r>
              <a:rPr lang="pt-BR" altLang="pt-BR" b="1"/>
              <a:t>F</a:t>
            </a:r>
            <a:r>
              <a:rPr lang="pt-BR" altLang="pt-BR" b="1" baseline="-25000"/>
              <a:t>i</a:t>
            </a:r>
            <a:r>
              <a:rPr lang="pt-BR" altLang="pt-BR" b="1"/>
              <a:t> - é o esforço na biela ou no tirante i;</a:t>
            </a:r>
          </a:p>
          <a:p>
            <a:pPr eaLnBrk="1" hangingPunct="1"/>
            <a:endParaRPr lang="pt-BR" altLang="pt-BR" b="1"/>
          </a:p>
          <a:p>
            <a:pPr eaLnBrk="1" hangingPunct="1"/>
            <a:r>
              <a:rPr lang="pt-BR" altLang="pt-BR" b="1"/>
              <a:t>l</a:t>
            </a:r>
            <a:r>
              <a:rPr lang="pt-BR" altLang="pt-BR" b="1" baseline="-25000"/>
              <a:t>i</a:t>
            </a:r>
            <a:r>
              <a:rPr lang="pt-BR" altLang="pt-BR" b="1"/>
              <a:t> - é o comprimento do elemento i;</a:t>
            </a:r>
          </a:p>
          <a:p>
            <a:pPr eaLnBrk="1" hangingPunct="1"/>
            <a:endParaRPr lang="pt-BR" altLang="pt-BR" b="1">
              <a:sym typeface="Symbol" panose="05050102010706020507" pitchFamily="18" charset="2"/>
            </a:endParaRPr>
          </a:p>
          <a:p>
            <a:pPr eaLnBrk="1" hangingPunct="1"/>
            <a:r>
              <a:rPr lang="pt-BR" altLang="pt-BR" b="1">
                <a:sym typeface="Symbol" panose="05050102010706020507" pitchFamily="18" charset="2"/>
              </a:rPr>
              <a:t></a:t>
            </a:r>
            <a:r>
              <a:rPr lang="pt-BR" altLang="pt-BR" b="1" baseline="-25000"/>
              <a:t>mi</a:t>
            </a:r>
            <a:r>
              <a:rPr lang="pt-BR" altLang="pt-BR" b="1"/>
              <a:t> - é a deformação média do elemento i.</a:t>
            </a:r>
          </a:p>
        </p:txBody>
      </p:sp>
      <p:sp>
        <p:nvSpPr>
          <p:cNvPr id="29699" name="Rectangle 4">
            <a:extLst>
              <a:ext uri="{FF2B5EF4-FFF2-40B4-BE49-F238E27FC236}">
                <a16:creationId xmlns:a16="http://schemas.microsoft.com/office/drawing/2014/main" id="{91E9F478-6DBD-5281-76C4-0A82F8CEDE9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graphicFrame>
        <p:nvGraphicFramePr>
          <p:cNvPr id="29700" name="Object 3">
            <a:extLst>
              <a:ext uri="{FF2B5EF4-FFF2-40B4-BE49-F238E27FC236}">
                <a16:creationId xmlns:a16="http://schemas.microsoft.com/office/drawing/2014/main" id="{B8FC31E3-5B7D-4BB7-D5D6-8F40BC51525B}"/>
              </a:ext>
            </a:extLst>
          </p:cNvPr>
          <p:cNvGraphicFramePr>
            <a:graphicFrameLocks noChangeAspect="1"/>
          </p:cNvGraphicFramePr>
          <p:nvPr/>
        </p:nvGraphicFramePr>
        <p:xfrm>
          <a:off x="2916238" y="3213100"/>
          <a:ext cx="3098800" cy="442913"/>
        </p:xfrm>
        <a:graphic>
          <a:graphicData uri="http://schemas.openxmlformats.org/presentationml/2006/ole">
            <mc:AlternateContent xmlns:mc="http://schemas.openxmlformats.org/markup-compatibility/2006">
              <mc:Choice xmlns:v="urn:schemas-microsoft-com:vml" Requires="v">
                <p:oleObj name="Equation" r:id="rId3" imgW="1269449" imgH="177723" progId="Equation.3">
                  <p:embed/>
                </p:oleObj>
              </mc:Choice>
              <mc:Fallback>
                <p:oleObj name="Equation" r:id="rId3" imgW="1269449" imgH="177723" progId="Equation.3">
                  <p:embed/>
                  <p:pic>
                    <p:nvPicPr>
                      <p:cNvPr id="29700" name="Object 3">
                        <a:extLst>
                          <a:ext uri="{FF2B5EF4-FFF2-40B4-BE49-F238E27FC236}">
                            <a16:creationId xmlns:a16="http://schemas.microsoft.com/office/drawing/2014/main" id="{B8FC31E3-5B7D-4BB7-D5D6-8F40BC5152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6238" y="3213100"/>
                        <a:ext cx="309880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01" name="Text Box 5">
            <a:extLst>
              <a:ext uri="{FF2B5EF4-FFF2-40B4-BE49-F238E27FC236}">
                <a16:creationId xmlns:a16="http://schemas.microsoft.com/office/drawing/2014/main" id="{8942262C-BAB3-54BA-085B-AE464A1824C0}"/>
              </a:ext>
            </a:extLst>
          </p:cNvPr>
          <p:cNvSpPr txBox="1">
            <a:spLocks noChangeArrowheads="1"/>
          </p:cNvSpPr>
          <p:nvPr/>
        </p:nvSpPr>
        <p:spPr bwMode="auto">
          <a:xfrm>
            <a:off x="468313" y="476250"/>
            <a:ext cx="8351837" cy="2427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pt-BR" altLang="pt-BR" sz="1800" b="1"/>
              <a:t>Adicionalmente, as melhores soluções serão aquelas em que os caminhos das forças sejam os mais curtos, preferindo-se bielas a tirantes, por serem as bielas mais rígidas que os tirantes. </a:t>
            </a:r>
          </a:p>
          <a:p>
            <a:pPr eaLnBrk="1" hangingPunct="1">
              <a:spcBef>
                <a:spcPct val="0"/>
              </a:spcBef>
              <a:buFontTx/>
              <a:buNone/>
            </a:pPr>
            <a:endParaRPr lang="pt-BR" altLang="pt-BR" sz="1800" b="1"/>
          </a:p>
          <a:p>
            <a:pPr eaLnBrk="1" hangingPunct="1">
              <a:spcBef>
                <a:spcPct val="0"/>
              </a:spcBef>
              <a:buFontTx/>
              <a:buNone/>
            </a:pPr>
            <a:r>
              <a:rPr lang="pt-BR" altLang="pt-BR" sz="1800" b="1"/>
              <a:t>Desta forma, o modelo que tem menos tirantes e os tirantes mais curtos é o mais adequado.</a:t>
            </a:r>
          </a:p>
          <a:p>
            <a:pPr eaLnBrk="1" hangingPunct="1">
              <a:spcBef>
                <a:spcPct val="0"/>
              </a:spcBef>
              <a:buFontTx/>
              <a:buNone/>
            </a:pPr>
            <a:endParaRPr lang="pt-BR" altLang="pt-BR" sz="1800" b="1"/>
          </a:p>
          <a:p>
            <a:pPr eaLnBrk="1" hangingPunct="1">
              <a:spcBef>
                <a:spcPct val="50000"/>
              </a:spcBef>
              <a:buFontTx/>
              <a:buNone/>
            </a:pPr>
            <a:endParaRPr lang="pt-BR" altLang="pt-BR" sz="18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30722" name="Text Box 2">
            <a:extLst>
              <a:ext uri="{FF2B5EF4-FFF2-40B4-BE49-F238E27FC236}">
                <a16:creationId xmlns:a16="http://schemas.microsoft.com/office/drawing/2014/main" id="{666C6E56-DF87-16F7-D725-D84A09D7B3D4}"/>
              </a:ext>
            </a:extLst>
          </p:cNvPr>
          <p:cNvSpPr txBox="1">
            <a:spLocks noChangeArrowheads="1"/>
          </p:cNvSpPr>
          <p:nvPr/>
        </p:nvSpPr>
        <p:spPr bwMode="auto">
          <a:xfrm>
            <a:off x="0" y="6092825"/>
            <a:ext cx="9144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eaLnBrk="0" fontAlgn="base" hangingPunct="0">
              <a:spcBef>
                <a:spcPct val="0"/>
              </a:spcBef>
              <a:spcAft>
                <a:spcPct val="0"/>
              </a:spcAft>
              <a:defRPr>
                <a:solidFill>
                  <a:schemeClr val="tx1"/>
                </a:solidFill>
                <a:latin typeface="Arial" panose="020B0604020202020204" pitchFamily="34" charset="0"/>
              </a:defRPr>
            </a:lvl6pPr>
            <a:lvl7pPr marL="3086100" indent="-342900" eaLnBrk="0" fontAlgn="base" hangingPunct="0">
              <a:spcBef>
                <a:spcPct val="0"/>
              </a:spcBef>
              <a:spcAft>
                <a:spcPct val="0"/>
              </a:spcAft>
              <a:defRPr>
                <a:solidFill>
                  <a:schemeClr val="tx1"/>
                </a:solidFill>
                <a:latin typeface="Arial" panose="020B0604020202020204" pitchFamily="34" charset="0"/>
              </a:defRPr>
            </a:lvl7pPr>
            <a:lvl8pPr marL="3543300" indent="-342900" eaLnBrk="0" fontAlgn="base" hangingPunct="0">
              <a:spcBef>
                <a:spcPct val="0"/>
              </a:spcBef>
              <a:spcAft>
                <a:spcPct val="0"/>
              </a:spcAft>
              <a:defRPr>
                <a:solidFill>
                  <a:schemeClr val="tx1"/>
                </a:solidFill>
                <a:latin typeface="Arial" panose="020B0604020202020204" pitchFamily="34" charset="0"/>
              </a:defRPr>
            </a:lvl8pPr>
            <a:lvl9pPr marL="4000500" indent="-3429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pt-BR" altLang="pt-BR" b="1"/>
              <a:t>Modelos de bielas e tirantes alternativos: (a) boa e (b) má solução</a:t>
            </a:r>
          </a:p>
        </p:txBody>
      </p:sp>
      <p:sp>
        <p:nvSpPr>
          <p:cNvPr id="30723" name="Rectangle 3">
            <a:extLst>
              <a:ext uri="{FF2B5EF4-FFF2-40B4-BE49-F238E27FC236}">
                <a16:creationId xmlns:a16="http://schemas.microsoft.com/office/drawing/2014/main" id="{4B4DF7F6-0F73-B852-0CB7-01916D8C96D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pic>
        <p:nvPicPr>
          <p:cNvPr id="30724" name="Picture 5">
            <a:extLst>
              <a:ext uri="{FF2B5EF4-FFF2-40B4-BE49-F238E27FC236}">
                <a16:creationId xmlns:a16="http://schemas.microsoft.com/office/drawing/2014/main" id="{B982B976-D719-6F07-AB32-A4A7ABAEA7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76250"/>
            <a:ext cx="9177338" cy="52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4098" name="Text Box 2">
            <a:extLst>
              <a:ext uri="{FF2B5EF4-FFF2-40B4-BE49-F238E27FC236}">
                <a16:creationId xmlns:a16="http://schemas.microsoft.com/office/drawing/2014/main" id="{18724748-6FCB-C2A7-8D65-DFF6F05C48FD}"/>
              </a:ext>
            </a:extLst>
          </p:cNvPr>
          <p:cNvSpPr txBox="1">
            <a:spLocks noChangeArrowheads="1"/>
          </p:cNvSpPr>
          <p:nvPr/>
        </p:nvSpPr>
        <p:spPr bwMode="auto">
          <a:xfrm>
            <a:off x="684213" y="765175"/>
            <a:ext cx="7920037" cy="503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pt-BR" altLang="pt-BR" sz="1800" b="1"/>
          </a:p>
          <a:p>
            <a:pPr eaLnBrk="1" hangingPunct="1">
              <a:spcBef>
                <a:spcPct val="0"/>
              </a:spcBef>
              <a:buFontTx/>
              <a:buNone/>
            </a:pPr>
            <a:endParaRPr lang="pt-BR" altLang="pt-BR" sz="1800" b="1"/>
          </a:p>
          <a:p>
            <a:pPr eaLnBrk="1" hangingPunct="1">
              <a:spcBef>
                <a:spcPct val="0"/>
              </a:spcBef>
              <a:buFontTx/>
              <a:buNone/>
            </a:pPr>
            <a:r>
              <a:rPr lang="pt-BR" altLang="pt-BR" sz="1800" b="1"/>
              <a:t>Este modelo para ser satisfatório deveria, ainda, ser baseado em modelos físicos realísticos. Dentro deste espírito, os modelos das bielas e dos tirantes (strut and ties models) são uma generalização da analogia da treliça para vigas e possibilitam o dimensionamento e o detalhamento das estruturas de concreto.</a:t>
            </a:r>
          </a:p>
          <a:p>
            <a:pPr eaLnBrk="1" hangingPunct="1">
              <a:spcBef>
                <a:spcPct val="0"/>
              </a:spcBef>
              <a:buFontTx/>
              <a:buNone/>
            </a:pPr>
            <a:endParaRPr lang="pt-BR" altLang="pt-BR" sz="1800" b="1"/>
          </a:p>
          <a:p>
            <a:pPr eaLnBrk="1" hangingPunct="1">
              <a:spcBef>
                <a:spcPct val="0"/>
              </a:spcBef>
              <a:buFontTx/>
              <a:buNone/>
            </a:pPr>
            <a:r>
              <a:rPr lang="pt-BR" altLang="pt-BR" sz="1800" b="1"/>
              <a:t>Esta proposta se justifica pelo fato de que as estruturas de concreto suportam cargas através de um conjunto de campos de tensões de compressão, que são distribuídos e interligados por tirantes tracionados. </a:t>
            </a:r>
          </a:p>
          <a:p>
            <a:pPr eaLnBrk="1" hangingPunct="1">
              <a:spcBef>
                <a:spcPct val="0"/>
              </a:spcBef>
              <a:buFontTx/>
              <a:buNone/>
            </a:pPr>
            <a:endParaRPr lang="pt-BR" altLang="pt-BR" sz="1800" b="1"/>
          </a:p>
          <a:p>
            <a:pPr eaLnBrk="1" hangingPunct="1">
              <a:spcBef>
                <a:spcPct val="0"/>
              </a:spcBef>
              <a:buFontTx/>
              <a:buNone/>
            </a:pPr>
            <a:r>
              <a:rPr lang="pt-BR" altLang="pt-BR" sz="1800" b="1"/>
              <a:t>Estes tirantes podem ser barras de armadura, cabos de protensão ou mesmo campos de tensões de tração. Por propósitos analíticos, os modelos de bielas e tirantes concentram todos os esforços em elementos comprimidos e tracionados, ligados entre si por nós.</a:t>
            </a:r>
          </a:p>
          <a:p>
            <a:pPr eaLnBrk="1" hangingPunct="1">
              <a:spcBef>
                <a:spcPct val="0"/>
              </a:spcBef>
              <a:buFontTx/>
              <a:buNone/>
            </a:pPr>
            <a:endParaRPr lang="pt-BR" altLang="pt-BR" sz="1800" b="1"/>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31746" name="Text Box 2">
            <a:extLst>
              <a:ext uri="{FF2B5EF4-FFF2-40B4-BE49-F238E27FC236}">
                <a16:creationId xmlns:a16="http://schemas.microsoft.com/office/drawing/2014/main" id="{C6E437DB-D1A1-8FF1-7886-BA16C7A53AF2}"/>
              </a:ext>
            </a:extLst>
          </p:cNvPr>
          <p:cNvSpPr txBox="1">
            <a:spLocks noChangeArrowheads="1"/>
          </p:cNvSpPr>
          <p:nvPr/>
        </p:nvSpPr>
        <p:spPr bwMode="auto">
          <a:xfrm>
            <a:off x="755650" y="3500438"/>
            <a:ext cx="7561263" cy="2563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eaLnBrk="0" fontAlgn="base" hangingPunct="0">
              <a:spcBef>
                <a:spcPct val="0"/>
              </a:spcBef>
              <a:spcAft>
                <a:spcPct val="0"/>
              </a:spcAft>
              <a:defRPr>
                <a:solidFill>
                  <a:schemeClr val="tx1"/>
                </a:solidFill>
                <a:latin typeface="Arial" panose="020B0604020202020204" pitchFamily="34" charset="0"/>
              </a:defRPr>
            </a:lvl6pPr>
            <a:lvl7pPr marL="3086100" indent="-342900" eaLnBrk="0" fontAlgn="base" hangingPunct="0">
              <a:spcBef>
                <a:spcPct val="0"/>
              </a:spcBef>
              <a:spcAft>
                <a:spcPct val="0"/>
              </a:spcAft>
              <a:defRPr>
                <a:solidFill>
                  <a:schemeClr val="tx1"/>
                </a:solidFill>
                <a:latin typeface="Arial" panose="020B0604020202020204" pitchFamily="34" charset="0"/>
              </a:defRPr>
            </a:lvl7pPr>
            <a:lvl8pPr marL="3543300" indent="-342900" eaLnBrk="0" fontAlgn="base" hangingPunct="0">
              <a:spcBef>
                <a:spcPct val="0"/>
              </a:spcBef>
              <a:spcAft>
                <a:spcPct val="0"/>
              </a:spcAft>
              <a:defRPr>
                <a:solidFill>
                  <a:schemeClr val="tx1"/>
                </a:solidFill>
                <a:latin typeface="Arial" panose="020B0604020202020204" pitchFamily="34" charset="0"/>
              </a:defRPr>
            </a:lvl8pPr>
            <a:lvl9pPr marL="4000500" indent="-3429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pt-BR" altLang="pt-BR" b="1"/>
          </a:p>
          <a:p>
            <a:pPr eaLnBrk="1" hangingPunct="1"/>
            <a:r>
              <a:rPr lang="pt-BR" altLang="pt-BR" b="1"/>
              <a:t>Existem basicamente três tipos de bielas e tirantes a serem dimensionados:</a:t>
            </a:r>
          </a:p>
          <a:p>
            <a:pPr eaLnBrk="1" hangingPunct="1"/>
            <a:endParaRPr lang="pt-BR" altLang="pt-BR" b="1"/>
          </a:p>
          <a:p>
            <a:pPr eaLnBrk="1" hangingPunct="1"/>
            <a:r>
              <a:rPr lang="pt-BR" altLang="pt-BR" b="1"/>
              <a:t>C</a:t>
            </a:r>
            <a:r>
              <a:rPr lang="pt-BR" altLang="pt-BR" b="1" baseline="-25000"/>
              <a:t>c</a:t>
            </a:r>
            <a:r>
              <a:rPr lang="pt-BR" altLang="pt-BR" b="1"/>
              <a:t>: bielas de concreto em compressão;</a:t>
            </a:r>
          </a:p>
          <a:p>
            <a:pPr eaLnBrk="1" hangingPunct="1"/>
            <a:endParaRPr lang="pt-BR" altLang="pt-BR" b="1"/>
          </a:p>
          <a:p>
            <a:pPr eaLnBrk="1" hangingPunct="1"/>
            <a:r>
              <a:rPr lang="pt-BR" altLang="pt-BR" b="1"/>
              <a:t>T</a:t>
            </a:r>
            <a:r>
              <a:rPr lang="pt-BR" altLang="pt-BR" b="1" baseline="-25000"/>
              <a:t>c</a:t>
            </a:r>
            <a:r>
              <a:rPr lang="pt-BR" altLang="pt-BR" b="1"/>
              <a:t>: tirantes de concreto em tração sem armadura;</a:t>
            </a:r>
          </a:p>
          <a:p>
            <a:pPr eaLnBrk="1" hangingPunct="1"/>
            <a:endParaRPr lang="pt-BR" altLang="pt-BR" b="1"/>
          </a:p>
          <a:p>
            <a:pPr eaLnBrk="1" hangingPunct="1"/>
            <a:r>
              <a:rPr lang="pt-BR" altLang="pt-BR" b="1"/>
              <a:t>T</a:t>
            </a:r>
            <a:r>
              <a:rPr lang="pt-BR" altLang="pt-BR" b="1" baseline="-25000"/>
              <a:t>s</a:t>
            </a:r>
            <a:r>
              <a:rPr lang="pt-BR" altLang="pt-BR" b="1"/>
              <a:t>: tirantes em tração com armadura.</a:t>
            </a:r>
          </a:p>
        </p:txBody>
      </p:sp>
      <p:sp>
        <p:nvSpPr>
          <p:cNvPr id="31747" name="Rectangle 3">
            <a:extLst>
              <a:ext uri="{FF2B5EF4-FFF2-40B4-BE49-F238E27FC236}">
                <a16:creationId xmlns:a16="http://schemas.microsoft.com/office/drawing/2014/main" id="{0073FE42-79A6-3BB2-3BE6-945D993F83B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sp>
        <p:nvSpPr>
          <p:cNvPr id="31748" name="Text Box 5">
            <a:extLst>
              <a:ext uri="{FF2B5EF4-FFF2-40B4-BE49-F238E27FC236}">
                <a16:creationId xmlns:a16="http://schemas.microsoft.com/office/drawing/2014/main" id="{9F52333A-D983-6818-C40D-6C0C4A384450}"/>
              </a:ext>
            </a:extLst>
          </p:cNvPr>
          <p:cNvSpPr txBox="1">
            <a:spLocks noChangeArrowheads="1"/>
          </p:cNvSpPr>
          <p:nvPr/>
        </p:nvSpPr>
        <p:spPr bwMode="auto">
          <a:xfrm>
            <a:off x="755650" y="1196975"/>
            <a:ext cx="7561263" cy="270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pt-BR" altLang="pt-BR" sz="1800" b="1"/>
              <a:t>2.4 - Dimensionamento das bielas, tirantes e nós</a:t>
            </a:r>
          </a:p>
          <a:p>
            <a:pPr eaLnBrk="1" hangingPunct="1">
              <a:spcBef>
                <a:spcPct val="0"/>
              </a:spcBef>
              <a:buFontTx/>
              <a:buNone/>
            </a:pPr>
            <a:endParaRPr lang="pt-BR" altLang="pt-BR" sz="1800" b="1"/>
          </a:p>
          <a:p>
            <a:pPr eaLnBrk="1" hangingPunct="1">
              <a:spcBef>
                <a:spcPct val="0"/>
              </a:spcBef>
              <a:buFontTx/>
              <a:buNone/>
            </a:pPr>
            <a:r>
              <a:rPr lang="pt-BR" altLang="pt-BR" sz="1800" b="1"/>
              <a:t>2.4.1 - Definições</a:t>
            </a:r>
          </a:p>
          <a:p>
            <a:pPr eaLnBrk="1" hangingPunct="1">
              <a:spcBef>
                <a:spcPct val="0"/>
              </a:spcBef>
              <a:buFontTx/>
              <a:buNone/>
            </a:pPr>
            <a:endParaRPr lang="pt-BR" altLang="pt-BR" sz="1800" b="1"/>
          </a:p>
          <a:p>
            <a:pPr eaLnBrk="1" hangingPunct="1">
              <a:spcBef>
                <a:spcPct val="0"/>
              </a:spcBef>
              <a:buFontTx/>
              <a:buNone/>
            </a:pPr>
            <a:r>
              <a:rPr lang="pt-BR" altLang="pt-BR" sz="1800" b="1"/>
              <a:t>Dimensionar não significa apenas escolher uma seção transversal capaz de resistir aos esforços nas bielas e tirantes, mas também assegurar que exista uma transferência de carga entre estes elementos, através da uma verificação das regiões nodais.</a:t>
            </a:r>
          </a:p>
          <a:p>
            <a:pPr eaLnBrk="1" hangingPunct="1">
              <a:spcBef>
                <a:spcPct val="50000"/>
              </a:spcBef>
              <a:buFontTx/>
              <a:buNone/>
            </a:pPr>
            <a:endParaRPr lang="pt-BR" altLang="pt-BR" sz="18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32770" name="Text Box 2">
            <a:extLst>
              <a:ext uri="{FF2B5EF4-FFF2-40B4-BE49-F238E27FC236}">
                <a16:creationId xmlns:a16="http://schemas.microsoft.com/office/drawing/2014/main" id="{BCD1671C-4B18-F3DA-252E-C1616E9A8FD1}"/>
              </a:ext>
            </a:extLst>
          </p:cNvPr>
          <p:cNvSpPr txBox="1">
            <a:spLocks noChangeArrowheads="1"/>
          </p:cNvSpPr>
          <p:nvPr/>
        </p:nvSpPr>
        <p:spPr bwMode="auto">
          <a:xfrm>
            <a:off x="827088" y="836613"/>
            <a:ext cx="7561262" cy="503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eaLnBrk="0" fontAlgn="base" hangingPunct="0">
              <a:spcBef>
                <a:spcPct val="0"/>
              </a:spcBef>
              <a:spcAft>
                <a:spcPct val="0"/>
              </a:spcAft>
              <a:defRPr>
                <a:solidFill>
                  <a:schemeClr val="tx1"/>
                </a:solidFill>
                <a:latin typeface="Arial" panose="020B0604020202020204" pitchFamily="34" charset="0"/>
              </a:defRPr>
            </a:lvl6pPr>
            <a:lvl7pPr marL="3086100" indent="-342900" eaLnBrk="0" fontAlgn="base" hangingPunct="0">
              <a:spcBef>
                <a:spcPct val="0"/>
              </a:spcBef>
              <a:spcAft>
                <a:spcPct val="0"/>
              </a:spcAft>
              <a:defRPr>
                <a:solidFill>
                  <a:schemeClr val="tx1"/>
                </a:solidFill>
                <a:latin typeface="Arial" panose="020B0604020202020204" pitchFamily="34" charset="0"/>
              </a:defRPr>
            </a:lvl7pPr>
            <a:lvl8pPr marL="3543300" indent="-342900" eaLnBrk="0" fontAlgn="base" hangingPunct="0">
              <a:spcBef>
                <a:spcPct val="0"/>
              </a:spcBef>
              <a:spcAft>
                <a:spcPct val="0"/>
              </a:spcAft>
              <a:defRPr>
                <a:solidFill>
                  <a:schemeClr val="tx1"/>
                </a:solidFill>
                <a:latin typeface="Arial" panose="020B0604020202020204" pitchFamily="34" charset="0"/>
              </a:defRPr>
            </a:lvl8pPr>
            <a:lvl9pPr marL="4000500" indent="-3429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pt-BR" altLang="pt-BR" b="1"/>
              <a:t>2.4.2 - Bielas e tirantes</a:t>
            </a:r>
          </a:p>
          <a:p>
            <a:pPr eaLnBrk="1" hangingPunct="1"/>
            <a:endParaRPr lang="pt-BR" altLang="pt-BR" b="1"/>
          </a:p>
          <a:p>
            <a:pPr eaLnBrk="1" hangingPunct="1"/>
            <a:r>
              <a:rPr lang="pt-BR" altLang="pt-BR" b="1"/>
              <a:t>Os elementos T</a:t>
            </a:r>
            <a:r>
              <a:rPr lang="pt-BR" altLang="pt-BR" b="1" baseline="-25000"/>
              <a:t>s</a:t>
            </a:r>
            <a:r>
              <a:rPr lang="pt-BR" altLang="pt-BR" b="1"/>
              <a:t> são essencialmente elementos lineares ou unidimensionais entre dois nós, enquanto C</a:t>
            </a:r>
            <a:r>
              <a:rPr lang="pt-BR" altLang="pt-BR" b="1" baseline="-25000"/>
              <a:t>c</a:t>
            </a:r>
            <a:r>
              <a:rPr lang="pt-BR" altLang="pt-BR" b="1"/>
              <a:t> e T</a:t>
            </a:r>
            <a:r>
              <a:rPr lang="pt-BR" altLang="pt-BR" b="1" baseline="-25000"/>
              <a:t>c</a:t>
            </a:r>
            <a:r>
              <a:rPr lang="pt-BR" altLang="pt-BR" b="1"/>
              <a:t> são campos de tensão bi ou tridimensionais, entre dois nós adjacentes. </a:t>
            </a:r>
          </a:p>
          <a:p>
            <a:pPr eaLnBrk="1" hangingPunct="1"/>
            <a:endParaRPr lang="pt-BR" altLang="pt-BR" b="1"/>
          </a:p>
          <a:p>
            <a:pPr eaLnBrk="1" hangingPunct="1"/>
            <a:r>
              <a:rPr lang="pt-BR" altLang="pt-BR" b="1"/>
              <a:t>Estes campos de tensão podem ter tensões de tração ou compressão transversal, que devem ser consideradas introduzindo-se estas tensões no critério de ruptura das bielas C</a:t>
            </a:r>
            <a:r>
              <a:rPr lang="pt-BR" altLang="pt-BR" b="1" baseline="-25000"/>
              <a:t>c</a:t>
            </a:r>
            <a:r>
              <a:rPr lang="pt-BR" altLang="pt-BR" b="1"/>
              <a:t> e dos tirantes T</a:t>
            </a:r>
            <a:r>
              <a:rPr lang="pt-BR" altLang="pt-BR" b="1" baseline="-25000"/>
              <a:t>c</a:t>
            </a:r>
            <a:r>
              <a:rPr lang="pt-BR" altLang="pt-BR" b="1"/>
              <a:t> ou aplicando-se novamente o modelo de bielas e tirantes a eles.</a:t>
            </a:r>
          </a:p>
          <a:p>
            <a:pPr eaLnBrk="1" hangingPunct="1"/>
            <a:endParaRPr lang="pt-BR" altLang="pt-BR" b="1"/>
          </a:p>
          <a:p>
            <a:pPr eaLnBrk="1" hangingPunct="1"/>
            <a:r>
              <a:rPr lang="pt-BR" altLang="pt-BR" b="1"/>
              <a:t>(a) Bielas comprimidas de concreto - campos de tensão C</a:t>
            </a:r>
            <a:r>
              <a:rPr lang="pt-BR" altLang="pt-BR" b="1" baseline="-25000"/>
              <a:t>c</a:t>
            </a:r>
          </a:p>
          <a:p>
            <a:pPr eaLnBrk="1" hangingPunct="1"/>
            <a:endParaRPr lang="pt-BR" altLang="pt-BR" b="1"/>
          </a:p>
          <a:p>
            <a:pPr eaLnBrk="1" hangingPunct="1"/>
            <a:r>
              <a:rPr lang="pt-BR" altLang="pt-BR" b="1"/>
              <a:t>Três configurações típicas são suficientes para cobrir todos os casos de campos de compressão, incluindo os que aparecem nas regiões B.</a:t>
            </a:r>
          </a:p>
          <a:p>
            <a:pPr eaLnBrk="1" hangingPunct="1"/>
            <a:endParaRPr lang="pt-BR" altLang="pt-BR" b="1"/>
          </a:p>
        </p:txBody>
      </p:sp>
      <p:sp>
        <p:nvSpPr>
          <p:cNvPr id="32771" name="Rectangle 3">
            <a:extLst>
              <a:ext uri="{FF2B5EF4-FFF2-40B4-BE49-F238E27FC236}">
                <a16:creationId xmlns:a16="http://schemas.microsoft.com/office/drawing/2014/main" id="{AE4F6BD3-C77C-28E5-3B30-32CCF89DA8F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33794" name="Text Box 2">
            <a:extLst>
              <a:ext uri="{FF2B5EF4-FFF2-40B4-BE49-F238E27FC236}">
                <a16:creationId xmlns:a16="http://schemas.microsoft.com/office/drawing/2014/main" id="{E831F7E0-F470-C70E-9622-07CA8B77A9BE}"/>
              </a:ext>
            </a:extLst>
          </p:cNvPr>
          <p:cNvSpPr txBox="1">
            <a:spLocks noChangeArrowheads="1"/>
          </p:cNvSpPr>
          <p:nvPr/>
        </p:nvSpPr>
        <p:spPr bwMode="auto">
          <a:xfrm>
            <a:off x="5003800" y="2636838"/>
            <a:ext cx="33845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eaLnBrk="0" fontAlgn="base" hangingPunct="0">
              <a:spcBef>
                <a:spcPct val="0"/>
              </a:spcBef>
              <a:spcAft>
                <a:spcPct val="0"/>
              </a:spcAft>
              <a:defRPr>
                <a:solidFill>
                  <a:schemeClr val="tx1"/>
                </a:solidFill>
                <a:latin typeface="Arial" panose="020B0604020202020204" pitchFamily="34" charset="0"/>
              </a:defRPr>
            </a:lvl6pPr>
            <a:lvl7pPr marL="3086100" indent="-342900" eaLnBrk="0" fontAlgn="base" hangingPunct="0">
              <a:spcBef>
                <a:spcPct val="0"/>
              </a:spcBef>
              <a:spcAft>
                <a:spcPct val="0"/>
              </a:spcAft>
              <a:defRPr>
                <a:solidFill>
                  <a:schemeClr val="tx1"/>
                </a:solidFill>
                <a:latin typeface="Arial" panose="020B0604020202020204" pitchFamily="34" charset="0"/>
              </a:defRPr>
            </a:lvl7pPr>
            <a:lvl8pPr marL="3543300" indent="-342900" eaLnBrk="0" fontAlgn="base" hangingPunct="0">
              <a:spcBef>
                <a:spcPct val="0"/>
              </a:spcBef>
              <a:spcAft>
                <a:spcPct val="0"/>
              </a:spcAft>
              <a:defRPr>
                <a:solidFill>
                  <a:schemeClr val="tx1"/>
                </a:solidFill>
                <a:latin typeface="Arial" panose="020B0604020202020204" pitchFamily="34" charset="0"/>
              </a:defRPr>
            </a:lvl8pPr>
            <a:lvl9pPr marL="4000500" indent="-3429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buFontTx/>
              <a:buAutoNum type="alphaLcParenBoth"/>
            </a:pPr>
            <a:r>
              <a:rPr lang="pt-BR" altLang="pt-BR" b="1"/>
              <a:t> O campo de tensões em forma de leque (“fan”): </a:t>
            </a:r>
          </a:p>
          <a:p>
            <a:pPr algn="just" eaLnBrk="1" hangingPunct="1">
              <a:buFontTx/>
              <a:buAutoNum type="alphaLcParenBoth"/>
            </a:pPr>
            <a:endParaRPr lang="pt-BR" altLang="pt-BR" b="1"/>
          </a:p>
        </p:txBody>
      </p:sp>
      <p:sp>
        <p:nvSpPr>
          <p:cNvPr id="33795" name="Rectangle 3">
            <a:extLst>
              <a:ext uri="{FF2B5EF4-FFF2-40B4-BE49-F238E27FC236}">
                <a16:creationId xmlns:a16="http://schemas.microsoft.com/office/drawing/2014/main" id="{AB3863F6-8006-EE2F-8D88-1BDAF5101AD3}"/>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pic>
        <p:nvPicPr>
          <p:cNvPr id="33796" name="Picture 4">
            <a:extLst>
              <a:ext uri="{FF2B5EF4-FFF2-40B4-BE49-F238E27FC236}">
                <a16:creationId xmlns:a16="http://schemas.microsoft.com/office/drawing/2014/main" id="{9A0DE8E4-964E-5D95-ADC7-C4210A785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62509"/>
          <a:stretch>
            <a:fillRect/>
          </a:stretch>
        </p:blipFill>
        <p:spPr bwMode="auto">
          <a:xfrm>
            <a:off x="827088" y="692150"/>
            <a:ext cx="3440112" cy="540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Text Box 5">
            <a:extLst>
              <a:ext uri="{FF2B5EF4-FFF2-40B4-BE49-F238E27FC236}">
                <a16:creationId xmlns:a16="http://schemas.microsoft.com/office/drawing/2014/main" id="{9A28F710-5E76-71D0-225E-D5E4541B384C}"/>
              </a:ext>
            </a:extLst>
          </p:cNvPr>
          <p:cNvSpPr txBox="1">
            <a:spLocks noChangeArrowheads="1"/>
          </p:cNvSpPr>
          <p:nvPr/>
        </p:nvSpPr>
        <p:spPr bwMode="auto">
          <a:xfrm>
            <a:off x="5003800" y="3500438"/>
            <a:ext cx="3527425"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pt-BR" altLang="pt-BR" sz="1800" b="1"/>
              <a:t>É uma idealização de um campo de tensões com uma curvatura desprezível, sem tensões transversais.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34818" name="Text Box 2">
            <a:extLst>
              <a:ext uri="{FF2B5EF4-FFF2-40B4-BE49-F238E27FC236}">
                <a16:creationId xmlns:a16="http://schemas.microsoft.com/office/drawing/2014/main" id="{DCC513E5-2D01-7A73-FC20-A62E2A38F96F}"/>
              </a:ext>
            </a:extLst>
          </p:cNvPr>
          <p:cNvSpPr txBox="1">
            <a:spLocks noChangeArrowheads="1"/>
          </p:cNvSpPr>
          <p:nvPr/>
        </p:nvSpPr>
        <p:spPr bwMode="auto">
          <a:xfrm>
            <a:off x="5003800" y="1844675"/>
            <a:ext cx="360045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eaLnBrk="0" fontAlgn="base" hangingPunct="0">
              <a:spcBef>
                <a:spcPct val="0"/>
              </a:spcBef>
              <a:spcAft>
                <a:spcPct val="0"/>
              </a:spcAft>
              <a:defRPr>
                <a:solidFill>
                  <a:schemeClr val="tx1"/>
                </a:solidFill>
                <a:latin typeface="Arial" panose="020B0604020202020204" pitchFamily="34" charset="0"/>
              </a:defRPr>
            </a:lvl6pPr>
            <a:lvl7pPr marL="3086100" indent="-342900" eaLnBrk="0" fontAlgn="base" hangingPunct="0">
              <a:spcBef>
                <a:spcPct val="0"/>
              </a:spcBef>
              <a:spcAft>
                <a:spcPct val="0"/>
              </a:spcAft>
              <a:defRPr>
                <a:solidFill>
                  <a:schemeClr val="tx1"/>
                </a:solidFill>
                <a:latin typeface="Arial" panose="020B0604020202020204" pitchFamily="34" charset="0"/>
              </a:defRPr>
            </a:lvl7pPr>
            <a:lvl8pPr marL="3543300" indent="-342900" eaLnBrk="0" fontAlgn="base" hangingPunct="0">
              <a:spcBef>
                <a:spcPct val="0"/>
              </a:spcBef>
              <a:spcAft>
                <a:spcPct val="0"/>
              </a:spcAft>
              <a:defRPr>
                <a:solidFill>
                  <a:schemeClr val="tx1"/>
                </a:solidFill>
                <a:latin typeface="Arial" panose="020B0604020202020204" pitchFamily="34" charset="0"/>
              </a:defRPr>
            </a:lvl8pPr>
            <a:lvl9pPr marL="4000500" indent="-3429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r>
              <a:rPr lang="pt-BR" altLang="pt-BR" b="1"/>
              <a:t>(b) O campo de tensões em forma de garrafa (“bottle”):</a:t>
            </a:r>
          </a:p>
          <a:p>
            <a:pPr algn="just" eaLnBrk="1" hangingPunct="1"/>
            <a:endParaRPr lang="pt-BR" altLang="pt-BR" b="1"/>
          </a:p>
        </p:txBody>
      </p:sp>
      <p:sp>
        <p:nvSpPr>
          <p:cNvPr id="34819" name="Rectangle 3">
            <a:extLst>
              <a:ext uri="{FF2B5EF4-FFF2-40B4-BE49-F238E27FC236}">
                <a16:creationId xmlns:a16="http://schemas.microsoft.com/office/drawing/2014/main" id="{62FB0E7B-964A-E220-9B7F-1B4C3127C273}"/>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pic>
        <p:nvPicPr>
          <p:cNvPr id="34820" name="Picture 4">
            <a:extLst>
              <a:ext uri="{FF2B5EF4-FFF2-40B4-BE49-F238E27FC236}">
                <a16:creationId xmlns:a16="http://schemas.microsoft.com/office/drawing/2014/main" id="{60122241-8B38-63FB-1D11-B89EC431C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4932" r="25740"/>
          <a:stretch>
            <a:fillRect/>
          </a:stretch>
        </p:blipFill>
        <p:spPr bwMode="auto">
          <a:xfrm>
            <a:off x="900113" y="692150"/>
            <a:ext cx="3603625" cy="540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1" name="Text Box 5">
            <a:extLst>
              <a:ext uri="{FF2B5EF4-FFF2-40B4-BE49-F238E27FC236}">
                <a16:creationId xmlns:a16="http://schemas.microsoft.com/office/drawing/2014/main" id="{D0FF9F42-0D0E-8C40-9470-9E5FDDB9C6C3}"/>
              </a:ext>
            </a:extLst>
          </p:cNvPr>
          <p:cNvSpPr txBox="1">
            <a:spLocks noChangeArrowheads="1"/>
          </p:cNvSpPr>
          <p:nvPr/>
        </p:nvSpPr>
        <p:spPr bwMode="auto">
          <a:xfrm>
            <a:off x="5076825" y="2636838"/>
            <a:ext cx="3743325" cy="2976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pt-BR" altLang="pt-BR" sz="1800" b="1"/>
              <a:t>Este campo de tensões apre-senta tensões transversais consideráveis: compressão no pescoço da garrafa e tração na base (as tensões transversais podem causar o aparecimento de fissuras longitudinais, indi-cando a necessidade de arma-dura).</a:t>
            </a:r>
          </a:p>
          <a:p>
            <a:pPr eaLnBrk="1" hangingPunct="1">
              <a:spcBef>
                <a:spcPct val="50000"/>
              </a:spcBef>
              <a:buFontTx/>
              <a:buNone/>
            </a:pPr>
            <a:endParaRPr lang="pt-BR" altLang="pt-BR" sz="18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35842" name="Text Box 2">
            <a:extLst>
              <a:ext uri="{FF2B5EF4-FFF2-40B4-BE49-F238E27FC236}">
                <a16:creationId xmlns:a16="http://schemas.microsoft.com/office/drawing/2014/main" id="{C7A974C5-337E-2CC1-B5F0-99B764383409}"/>
              </a:ext>
            </a:extLst>
          </p:cNvPr>
          <p:cNvSpPr txBox="1">
            <a:spLocks noChangeArrowheads="1"/>
          </p:cNvSpPr>
          <p:nvPr/>
        </p:nvSpPr>
        <p:spPr bwMode="auto">
          <a:xfrm>
            <a:off x="4932363" y="2205038"/>
            <a:ext cx="36004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eaLnBrk="0" fontAlgn="base" hangingPunct="0">
              <a:spcBef>
                <a:spcPct val="0"/>
              </a:spcBef>
              <a:spcAft>
                <a:spcPct val="0"/>
              </a:spcAft>
              <a:defRPr>
                <a:solidFill>
                  <a:schemeClr val="tx1"/>
                </a:solidFill>
                <a:latin typeface="Arial" panose="020B0604020202020204" pitchFamily="34" charset="0"/>
              </a:defRPr>
            </a:lvl6pPr>
            <a:lvl7pPr marL="3086100" indent="-342900" eaLnBrk="0" fontAlgn="base" hangingPunct="0">
              <a:spcBef>
                <a:spcPct val="0"/>
              </a:spcBef>
              <a:spcAft>
                <a:spcPct val="0"/>
              </a:spcAft>
              <a:defRPr>
                <a:solidFill>
                  <a:schemeClr val="tx1"/>
                </a:solidFill>
                <a:latin typeface="Arial" panose="020B0604020202020204" pitchFamily="34" charset="0"/>
              </a:defRPr>
            </a:lvl7pPr>
            <a:lvl8pPr marL="3543300" indent="-342900" eaLnBrk="0" fontAlgn="base" hangingPunct="0">
              <a:spcBef>
                <a:spcPct val="0"/>
              </a:spcBef>
              <a:spcAft>
                <a:spcPct val="0"/>
              </a:spcAft>
              <a:defRPr>
                <a:solidFill>
                  <a:schemeClr val="tx1"/>
                </a:solidFill>
                <a:latin typeface="Arial" panose="020B0604020202020204" pitchFamily="34" charset="0"/>
              </a:defRPr>
            </a:lvl8pPr>
            <a:lvl9pPr marL="4000500" indent="-3429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r>
              <a:rPr lang="pt-BR" altLang="pt-BR" b="1"/>
              <a:t>(c) O campo de tensões em forma de prisma (“prism”):</a:t>
            </a:r>
          </a:p>
          <a:p>
            <a:pPr algn="just" eaLnBrk="1" hangingPunct="1"/>
            <a:endParaRPr lang="pt-BR" altLang="pt-BR" b="1"/>
          </a:p>
        </p:txBody>
      </p:sp>
      <p:sp>
        <p:nvSpPr>
          <p:cNvPr id="35843" name="Rectangle 3">
            <a:extLst>
              <a:ext uri="{FF2B5EF4-FFF2-40B4-BE49-F238E27FC236}">
                <a16:creationId xmlns:a16="http://schemas.microsoft.com/office/drawing/2014/main" id="{74CE35A2-8B37-C9B8-6E36-1A7D6FBA354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pic>
        <p:nvPicPr>
          <p:cNvPr id="35844" name="Picture 4">
            <a:extLst>
              <a:ext uri="{FF2B5EF4-FFF2-40B4-BE49-F238E27FC236}">
                <a16:creationId xmlns:a16="http://schemas.microsoft.com/office/drawing/2014/main" id="{FBEA1BBD-2F6F-9697-1DE6-CF2E9B01C7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3541"/>
          <a:stretch>
            <a:fillRect/>
          </a:stretch>
        </p:blipFill>
        <p:spPr bwMode="auto">
          <a:xfrm>
            <a:off x="1619250" y="692150"/>
            <a:ext cx="2424113" cy="540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5" name="Text Box 5">
            <a:extLst>
              <a:ext uri="{FF2B5EF4-FFF2-40B4-BE49-F238E27FC236}">
                <a16:creationId xmlns:a16="http://schemas.microsoft.com/office/drawing/2014/main" id="{609DCF3B-C444-3DD2-60F5-0A3A0DDABCB2}"/>
              </a:ext>
            </a:extLst>
          </p:cNvPr>
          <p:cNvSpPr txBox="1">
            <a:spLocks noChangeArrowheads="1"/>
          </p:cNvSpPr>
          <p:nvPr/>
        </p:nvSpPr>
        <p:spPr bwMode="auto">
          <a:xfrm>
            <a:off x="4932363" y="2997200"/>
            <a:ext cx="3671887" cy="160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pt-BR" altLang="pt-BR" sz="1800" b="1"/>
              <a:t>O campo de tensões pris-mático ou paralelo é um caso particular dos dois prece-dentes e é típico das regiões B.</a:t>
            </a:r>
          </a:p>
          <a:p>
            <a:pPr eaLnBrk="1" hangingPunct="1">
              <a:spcBef>
                <a:spcPct val="50000"/>
              </a:spcBef>
              <a:buFontTx/>
              <a:buNone/>
            </a:pPr>
            <a:endParaRPr lang="pt-BR" altLang="pt-BR" sz="18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36866" name="Rectangle 3">
            <a:extLst>
              <a:ext uri="{FF2B5EF4-FFF2-40B4-BE49-F238E27FC236}">
                <a16:creationId xmlns:a16="http://schemas.microsoft.com/office/drawing/2014/main" id="{31E4F4A1-A9F6-1865-F0FE-030F5EAF9878}"/>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sp>
        <p:nvSpPr>
          <p:cNvPr id="36867" name="Text Box 5">
            <a:extLst>
              <a:ext uri="{FF2B5EF4-FFF2-40B4-BE49-F238E27FC236}">
                <a16:creationId xmlns:a16="http://schemas.microsoft.com/office/drawing/2014/main" id="{3FDD33F7-F4C4-42E0-BD5F-380C8274C750}"/>
              </a:ext>
            </a:extLst>
          </p:cNvPr>
          <p:cNvSpPr txBox="1">
            <a:spLocks noChangeArrowheads="1"/>
          </p:cNvSpPr>
          <p:nvPr/>
        </p:nvSpPr>
        <p:spPr bwMode="auto">
          <a:xfrm>
            <a:off x="755650" y="765175"/>
            <a:ext cx="8064500" cy="5316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pt-BR" altLang="pt-BR" sz="1800" b="1"/>
              <a:t>Os campos de tensão em forma de leque e prismático não desenvolvem tensões transversais e em sua verificação utiliza-se a resistência uniaxial de cálculo do concreto </a:t>
            </a:r>
            <a:r>
              <a:rPr lang="pt-BR" altLang="pt-BR" sz="1800" b="1">
                <a:sym typeface="Symbol" panose="05050102010706020507" pitchFamily="18" charset="2"/>
              </a:rPr>
              <a:t></a:t>
            </a:r>
            <a:r>
              <a:rPr lang="pt-BR" altLang="pt-BR" sz="1800" b="1" baseline="-25000"/>
              <a:t>cd</a:t>
            </a:r>
            <a:r>
              <a:rPr lang="pt-BR" altLang="pt-BR" sz="1800" b="1"/>
              <a:t> = 0,85 f</a:t>
            </a:r>
            <a:r>
              <a:rPr lang="pt-BR" altLang="pt-BR" sz="1800" b="1" baseline="-25000"/>
              <a:t>cd</a:t>
            </a:r>
            <a:r>
              <a:rPr lang="pt-BR" altLang="pt-BR" sz="1800" b="1"/>
              <a:t>. </a:t>
            </a:r>
          </a:p>
          <a:p>
            <a:pPr eaLnBrk="1" hangingPunct="1">
              <a:spcBef>
                <a:spcPct val="50000"/>
              </a:spcBef>
              <a:buFontTx/>
              <a:buNone/>
            </a:pPr>
            <a:r>
              <a:rPr lang="pt-BR" altLang="pt-BR" sz="1800" b="1"/>
              <a:t>Já para campos de tensão em forma de garrafa, deve ser empregado um critério de ruptura multiaxial.</a:t>
            </a:r>
          </a:p>
          <a:p>
            <a:pPr eaLnBrk="1" hangingPunct="1">
              <a:spcBef>
                <a:spcPct val="50000"/>
              </a:spcBef>
              <a:buFontTx/>
              <a:buNone/>
            </a:pPr>
            <a:r>
              <a:rPr lang="pt-BR" altLang="pt-BR" sz="1800" b="1"/>
              <a:t>A resistência do concreto em campos de tensão de compressão depende do estado multiaxial de tensões e da presença de fissuras e armaduras. </a:t>
            </a:r>
          </a:p>
          <a:p>
            <a:pPr eaLnBrk="1" hangingPunct="1">
              <a:spcBef>
                <a:spcPct val="50000"/>
              </a:spcBef>
              <a:buFontTx/>
              <a:buNone/>
            </a:pPr>
            <a:r>
              <a:rPr lang="pt-BR" altLang="pt-BR" sz="1800" b="1"/>
              <a:t>Para o dimensionamento, pode-se usar a seguinte regra prática, através do emprego do valor da resistência de cálculo f</a:t>
            </a:r>
            <a:r>
              <a:rPr lang="pt-BR" altLang="pt-BR" sz="1800" b="1" baseline="-25000"/>
              <a:t>cd</a:t>
            </a:r>
            <a:r>
              <a:rPr lang="pt-BR" altLang="pt-BR" sz="1800" b="1"/>
              <a:t>*:</a:t>
            </a:r>
          </a:p>
          <a:p>
            <a:pPr eaLnBrk="1" hangingPunct="1">
              <a:spcBef>
                <a:spcPct val="50000"/>
              </a:spcBef>
              <a:buFontTx/>
              <a:buNone/>
            </a:pPr>
            <a:endParaRPr lang="pt-BR" altLang="pt-BR" sz="1800" b="1"/>
          </a:p>
          <a:p>
            <a:pPr eaLnBrk="1" hangingPunct="1">
              <a:spcBef>
                <a:spcPct val="50000"/>
              </a:spcBef>
              <a:buFontTx/>
              <a:buNone/>
            </a:pPr>
            <a:endParaRPr lang="pt-BR" altLang="pt-BR" sz="1800" b="1"/>
          </a:p>
          <a:p>
            <a:pPr eaLnBrk="1" hangingPunct="1">
              <a:spcBef>
                <a:spcPct val="50000"/>
              </a:spcBef>
              <a:buFontTx/>
              <a:buNone/>
            </a:pPr>
            <a:endParaRPr lang="pt-BR" altLang="pt-BR" sz="1800" b="1"/>
          </a:p>
          <a:p>
            <a:pPr eaLnBrk="1" hangingPunct="1">
              <a:spcBef>
                <a:spcPct val="50000"/>
              </a:spcBef>
              <a:buFontTx/>
              <a:buNone/>
            </a:pPr>
            <a:endParaRPr lang="pt-BR" altLang="pt-BR" sz="1800" b="1"/>
          </a:p>
          <a:p>
            <a:pPr eaLnBrk="1" hangingPunct="1">
              <a:spcBef>
                <a:spcPct val="50000"/>
              </a:spcBef>
              <a:buFontTx/>
              <a:buNone/>
            </a:pPr>
            <a:endParaRPr lang="pt-BR" altLang="pt-BR" sz="1800" b="1"/>
          </a:p>
        </p:txBody>
      </p:sp>
      <p:sp>
        <p:nvSpPr>
          <p:cNvPr id="36868" name="Text Box 6">
            <a:extLst>
              <a:ext uri="{FF2B5EF4-FFF2-40B4-BE49-F238E27FC236}">
                <a16:creationId xmlns:a16="http://schemas.microsoft.com/office/drawing/2014/main" id="{11E691E4-30A6-12A6-5AD1-407D58B2F826}"/>
              </a:ext>
            </a:extLst>
          </p:cNvPr>
          <p:cNvSpPr txBox="1">
            <a:spLocks noChangeArrowheads="1"/>
          </p:cNvSpPr>
          <p:nvPr/>
        </p:nvSpPr>
        <p:spPr bwMode="auto">
          <a:xfrm>
            <a:off x="1476375" y="4221163"/>
            <a:ext cx="6911975" cy="2014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eaLnBrk="0" fontAlgn="base" hangingPunct="0">
              <a:spcBef>
                <a:spcPct val="0"/>
              </a:spcBef>
              <a:spcAft>
                <a:spcPct val="0"/>
              </a:spcAft>
              <a:defRPr>
                <a:solidFill>
                  <a:schemeClr val="tx1"/>
                </a:solidFill>
                <a:latin typeface="Arial" panose="020B0604020202020204" pitchFamily="34" charset="0"/>
              </a:defRPr>
            </a:lvl6pPr>
            <a:lvl7pPr marL="3086100" indent="-342900" eaLnBrk="0" fontAlgn="base" hangingPunct="0">
              <a:spcBef>
                <a:spcPct val="0"/>
              </a:spcBef>
              <a:spcAft>
                <a:spcPct val="0"/>
              </a:spcAft>
              <a:defRPr>
                <a:solidFill>
                  <a:schemeClr val="tx1"/>
                </a:solidFill>
                <a:latin typeface="Arial" panose="020B0604020202020204" pitchFamily="34" charset="0"/>
              </a:defRPr>
            </a:lvl7pPr>
            <a:lvl8pPr marL="3543300" indent="-342900" eaLnBrk="0" fontAlgn="base" hangingPunct="0">
              <a:spcBef>
                <a:spcPct val="0"/>
              </a:spcBef>
              <a:spcAft>
                <a:spcPct val="0"/>
              </a:spcAft>
              <a:defRPr>
                <a:solidFill>
                  <a:schemeClr val="tx1"/>
                </a:solidFill>
                <a:latin typeface="Arial" panose="020B0604020202020204" pitchFamily="34" charset="0"/>
              </a:defRPr>
            </a:lvl8pPr>
            <a:lvl9pPr marL="4000500" indent="-3429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pt-BR" altLang="pt-BR" b="1"/>
              <a:t>f</a:t>
            </a:r>
            <a:r>
              <a:rPr lang="pt-BR" altLang="pt-BR" b="1" baseline="-25000"/>
              <a:t>cd</a:t>
            </a:r>
            <a:r>
              <a:rPr lang="pt-BR" altLang="pt-BR" b="1"/>
              <a:t>* = 1,0 </a:t>
            </a:r>
            <a:r>
              <a:rPr lang="pt-BR" altLang="pt-BR" b="1">
                <a:sym typeface="Symbol" panose="05050102010706020507" pitchFamily="18" charset="2"/>
              </a:rPr>
              <a:t></a:t>
            </a:r>
            <a:r>
              <a:rPr lang="pt-BR" altLang="pt-BR" b="1" baseline="-25000"/>
              <a:t>cd</a:t>
            </a:r>
            <a:r>
              <a:rPr lang="pt-BR" altLang="pt-BR" b="1"/>
              <a:t> - para um estado uniaxial de tensões;</a:t>
            </a:r>
          </a:p>
          <a:p>
            <a:pPr eaLnBrk="1" hangingPunct="1"/>
            <a:endParaRPr lang="pt-BR" altLang="pt-BR" b="1"/>
          </a:p>
          <a:p>
            <a:pPr eaLnBrk="1" hangingPunct="1"/>
            <a:r>
              <a:rPr lang="pt-BR" altLang="pt-BR" b="1"/>
              <a:t>f</a:t>
            </a:r>
            <a:r>
              <a:rPr lang="pt-BR" altLang="pt-BR" b="1" baseline="-25000"/>
              <a:t>cd</a:t>
            </a:r>
            <a:r>
              <a:rPr lang="pt-BR" altLang="pt-BR" b="1"/>
              <a:t>* = 0,8 </a:t>
            </a:r>
            <a:r>
              <a:rPr lang="pt-BR" altLang="pt-BR" b="1">
                <a:sym typeface="Symbol" panose="05050102010706020507" pitchFamily="18" charset="2"/>
              </a:rPr>
              <a:t></a:t>
            </a:r>
            <a:r>
              <a:rPr lang="pt-BR" altLang="pt-BR" b="1" baseline="-25000"/>
              <a:t>cd</a:t>
            </a:r>
            <a:r>
              <a:rPr lang="pt-BR" altLang="pt-BR" b="1"/>
              <a:t> - para campos de tensão de compressão com fissuras paralelas às tensões de compressão;</a:t>
            </a:r>
          </a:p>
          <a:p>
            <a:pPr eaLnBrk="1" hangingPunct="1"/>
            <a:endParaRPr lang="pt-BR" altLang="pt-BR" b="1"/>
          </a:p>
          <a:p>
            <a:pPr eaLnBrk="1" hangingPunct="1"/>
            <a:r>
              <a:rPr lang="pt-BR" altLang="pt-BR" b="1"/>
              <a:t>f</a:t>
            </a:r>
            <a:r>
              <a:rPr lang="pt-BR" altLang="pt-BR" b="1" baseline="-25000"/>
              <a:t>cd</a:t>
            </a:r>
            <a:r>
              <a:rPr lang="pt-BR" altLang="pt-BR" b="1"/>
              <a:t>* = 0,6 </a:t>
            </a:r>
            <a:r>
              <a:rPr lang="pt-BR" altLang="pt-BR" b="1">
                <a:sym typeface="Symbol" panose="05050102010706020507" pitchFamily="18" charset="2"/>
              </a:rPr>
              <a:t></a:t>
            </a:r>
            <a:r>
              <a:rPr lang="pt-BR" altLang="pt-BR" b="1" baseline="-25000"/>
              <a:t>cd</a:t>
            </a:r>
            <a:r>
              <a:rPr lang="pt-BR" altLang="pt-BR" b="1"/>
              <a:t> - para campos de compressão com fissuras inclinadas.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CE271F74-D505-7A33-2ECC-75A997AAAD1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pic>
        <p:nvPicPr>
          <p:cNvPr id="37891" name="Picture 5">
            <a:extLst>
              <a:ext uri="{FF2B5EF4-FFF2-40B4-BE49-F238E27FC236}">
                <a16:creationId xmlns:a16="http://schemas.microsoft.com/office/drawing/2014/main" id="{BBFB2EA9-4D08-5AAC-EC8A-74063EF50C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8613" y="836613"/>
            <a:ext cx="6069012" cy="4960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892" name="Text Box 7">
            <a:extLst>
              <a:ext uri="{FF2B5EF4-FFF2-40B4-BE49-F238E27FC236}">
                <a16:creationId xmlns:a16="http://schemas.microsoft.com/office/drawing/2014/main" id="{D0870965-D2F4-70CF-A593-8D38E9EB2024}"/>
              </a:ext>
            </a:extLst>
          </p:cNvPr>
          <p:cNvSpPr txBox="1">
            <a:spLocks noChangeArrowheads="1"/>
          </p:cNvSpPr>
          <p:nvPr/>
        </p:nvSpPr>
        <p:spPr bwMode="auto">
          <a:xfrm>
            <a:off x="0" y="6165850"/>
            <a:ext cx="9144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pt-BR" altLang="pt-BR" sz="1800" b="1"/>
              <a:t>Curva de ruptura biaxial do concreto</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EF12BA1A-AFC4-7D90-3BDB-6CA11AE4816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sp>
        <p:nvSpPr>
          <p:cNvPr id="38915" name="Text Box 3">
            <a:extLst>
              <a:ext uri="{FF2B5EF4-FFF2-40B4-BE49-F238E27FC236}">
                <a16:creationId xmlns:a16="http://schemas.microsoft.com/office/drawing/2014/main" id="{C7535083-18E8-EB02-55C8-FC86C5EB3790}"/>
              </a:ext>
            </a:extLst>
          </p:cNvPr>
          <p:cNvSpPr txBox="1">
            <a:spLocks noChangeArrowheads="1"/>
          </p:cNvSpPr>
          <p:nvPr/>
        </p:nvSpPr>
        <p:spPr bwMode="auto">
          <a:xfrm>
            <a:off x="684213" y="476250"/>
            <a:ext cx="8064500" cy="751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pt-BR" altLang="pt-BR" sz="1800" b="1"/>
              <a:t>Estes valores são válidos para concreto estrutural, com as limitações de aberturas de fissuras que aparecem usualmente nas normas. 	</a:t>
            </a:r>
          </a:p>
          <a:p>
            <a:pPr eaLnBrk="1" hangingPunct="1">
              <a:spcBef>
                <a:spcPct val="0"/>
              </a:spcBef>
              <a:buFontTx/>
              <a:buNone/>
            </a:pPr>
            <a:endParaRPr lang="pt-BR" altLang="pt-BR" sz="1800" b="1"/>
          </a:p>
          <a:p>
            <a:pPr eaLnBrk="1" hangingPunct="1">
              <a:spcBef>
                <a:spcPct val="0"/>
              </a:spcBef>
              <a:buFontTx/>
              <a:buNone/>
            </a:pPr>
            <a:r>
              <a:rPr lang="pt-BR" altLang="pt-BR" sz="1800" b="1"/>
              <a:t>Os valores referentes ao concreto fissurado devem também ser aplicados ao concreto com tensões de tração transversal abaixo da resistência à tração e quando uma armadura de tração cruzar o campo de tensão.</a:t>
            </a:r>
          </a:p>
          <a:p>
            <a:pPr eaLnBrk="1" hangingPunct="1">
              <a:spcBef>
                <a:spcPct val="0"/>
              </a:spcBef>
              <a:buFontTx/>
              <a:buNone/>
            </a:pPr>
            <a:endParaRPr lang="pt-BR" altLang="pt-BR" sz="1800" b="1"/>
          </a:p>
          <a:p>
            <a:pPr eaLnBrk="1" hangingPunct="1">
              <a:spcBef>
                <a:spcPct val="0"/>
              </a:spcBef>
              <a:buFontTx/>
              <a:buNone/>
            </a:pPr>
            <a:r>
              <a:rPr lang="pt-BR" altLang="pt-BR" sz="1800" b="1"/>
              <a:t>Não deverão aparecer fissuras inclinadas, se a teoria da elasticidade for seguida durante a modelagem. </a:t>
            </a:r>
          </a:p>
          <a:p>
            <a:pPr eaLnBrk="1" hangingPunct="1">
              <a:spcBef>
                <a:spcPct val="0"/>
              </a:spcBef>
              <a:buFontTx/>
              <a:buNone/>
            </a:pPr>
            <a:endParaRPr lang="pt-BR" altLang="pt-BR" sz="1800" b="1"/>
          </a:p>
          <a:p>
            <a:pPr eaLnBrk="1" hangingPunct="1">
              <a:spcBef>
                <a:spcPct val="0"/>
              </a:spcBef>
              <a:buFontTx/>
              <a:buNone/>
            </a:pPr>
            <a:r>
              <a:rPr lang="pt-BR" altLang="pt-BR" sz="1800" b="1"/>
              <a:t>Entretanto, as fissuras inclinadas podem aparecer, caso se tenha uma situação de carga diversa daquela que originou o modelo.</a:t>
            </a:r>
          </a:p>
          <a:p>
            <a:pPr eaLnBrk="1" hangingPunct="1">
              <a:spcBef>
                <a:spcPct val="0"/>
              </a:spcBef>
              <a:buFontTx/>
              <a:buNone/>
            </a:pPr>
            <a:endParaRPr lang="pt-BR" altLang="pt-BR" sz="1800" b="1"/>
          </a:p>
          <a:p>
            <a:pPr eaLnBrk="1" hangingPunct="1">
              <a:spcBef>
                <a:spcPct val="0"/>
              </a:spcBef>
              <a:buFontTx/>
              <a:buNone/>
            </a:pPr>
            <a:r>
              <a:rPr lang="pt-BR" altLang="pt-BR" sz="1800" b="1"/>
              <a:t>Pode-se considerar um aumento da resistência para estados de tensão de compressão bi ou tridimensionais, caso se tenha certeza da ocorrência das tensões de compressão transversais. </a:t>
            </a:r>
          </a:p>
          <a:p>
            <a:pPr eaLnBrk="1" hangingPunct="1">
              <a:spcBef>
                <a:spcPct val="0"/>
              </a:spcBef>
              <a:buFontTx/>
              <a:buNone/>
            </a:pPr>
            <a:endParaRPr lang="pt-BR" altLang="pt-BR" sz="1800" b="1"/>
          </a:p>
          <a:p>
            <a:pPr eaLnBrk="1" hangingPunct="1">
              <a:spcBef>
                <a:spcPct val="0"/>
              </a:spcBef>
              <a:buFontTx/>
              <a:buNone/>
            </a:pPr>
            <a:r>
              <a:rPr lang="pt-BR" altLang="pt-BR" sz="1800" b="1"/>
              <a:t>Isto ocorre, por exemplo, em regiões confinadas. O confinamento pode ser obtido utilizando-se uma armadura transversal ou quando um volume considerável de concreto envolve um campo de compressão.</a:t>
            </a:r>
          </a:p>
          <a:p>
            <a:pPr eaLnBrk="1" hangingPunct="1">
              <a:spcBef>
                <a:spcPct val="50000"/>
              </a:spcBef>
              <a:buFontTx/>
              <a:buNone/>
            </a:pPr>
            <a:endParaRPr lang="pt-BR" altLang="pt-BR" sz="1800" b="1"/>
          </a:p>
          <a:p>
            <a:pPr eaLnBrk="1" hangingPunct="1">
              <a:spcBef>
                <a:spcPct val="50000"/>
              </a:spcBef>
              <a:buFontTx/>
              <a:buNone/>
            </a:pPr>
            <a:endParaRPr lang="pt-BR" altLang="pt-BR" sz="1800" b="1"/>
          </a:p>
          <a:p>
            <a:pPr eaLnBrk="1" hangingPunct="1">
              <a:spcBef>
                <a:spcPct val="50000"/>
              </a:spcBef>
              <a:buFontTx/>
              <a:buNone/>
            </a:pPr>
            <a:endParaRPr lang="pt-BR" altLang="pt-BR" sz="1800" b="1"/>
          </a:p>
          <a:p>
            <a:pPr eaLnBrk="1" hangingPunct="1">
              <a:spcBef>
                <a:spcPct val="50000"/>
              </a:spcBef>
              <a:buFontTx/>
              <a:buNone/>
            </a:pPr>
            <a:endParaRPr lang="pt-BR" altLang="pt-BR" sz="1800" b="1"/>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7CBCB463-BD4F-AD3F-923B-ECA34724D8B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sp>
        <p:nvSpPr>
          <p:cNvPr id="39939" name="Text Box 3">
            <a:extLst>
              <a:ext uri="{FF2B5EF4-FFF2-40B4-BE49-F238E27FC236}">
                <a16:creationId xmlns:a16="http://schemas.microsoft.com/office/drawing/2014/main" id="{AD996EE5-A889-67B0-B177-D3FE67F2606F}"/>
              </a:ext>
            </a:extLst>
          </p:cNvPr>
          <p:cNvSpPr txBox="1">
            <a:spLocks noChangeArrowheads="1"/>
          </p:cNvSpPr>
          <p:nvPr/>
        </p:nvSpPr>
        <p:spPr bwMode="auto">
          <a:xfrm>
            <a:off x="684213" y="260350"/>
            <a:ext cx="8064500" cy="76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pt-BR" altLang="pt-BR" sz="1800" b="1"/>
              <a:t>(b) Tirantes tracionados de concreto - campos de tensão T</a:t>
            </a:r>
            <a:r>
              <a:rPr lang="pt-BR" altLang="pt-BR" sz="1800" b="1" baseline="-25000"/>
              <a:t>c</a:t>
            </a:r>
          </a:p>
          <a:p>
            <a:pPr eaLnBrk="1" hangingPunct="1">
              <a:spcBef>
                <a:spcPct val="0"/>
              </a:spcBef>
              <a:buFontTx/>
              <a:buNone/>
            </a:pPr>
            <a:endParaRPr lang="pt-BR" altLang="pt-BR" sz="1800" b="1"/>
          </a:p>
          <a:p>
            <a:pPr eaLnBrk="1" hangingPunct="1">
              <a:spcBef>
                <a:spcPct val="0"/>
              </a:spcBef>
              <a:buFontTx/>
              <a:buNone/>
            </a:pPr>
            <a:r>
              <a:rPr lang="pt-BR" altLang="pt-BR" sz="1800" b="1"/>
              <a:t>No caso de campos de tensão tração não fissurados, a resistência à tração deve ser utilizada. </a:t>
            </a:r>
          </a:p>
          <a:p>
            <a:pPr eaLnBrk="1" hangingPunct="1">
              <a:spcBef>
                <a:spcPct val="0"/>
              </a:spcBef>
              <a:buFontTx/>
              <a:buNone/>
            </a:pPr>
            <a:endParaRPr lang="pt-BR" altLang="pt-BR" sz="1800" b="1"/>
          </a:p>
          <a:p>
            <a:pPr eaLnBrk="1" hangingPunct="1">
              <a:spcBef>
                <a:spcPct val="0"/>
              </a:spcBef>
              <a:buFontTx/>
              <a:buNone/>
            </a:pPr>
            <a:r>
              <a:rPr lang="pt-BR" altLang="pt-BR" sz="1800" b="1"/>
              <a:t>Usando o fluxo de forças para construção dos modelos de bielas e tirantes, ocorrem situações em que o equilíbrio só pode ser satisfeito, se a resistência do concreto à tração é considerada. </a:t>
            </a:r>
          </a:p>
          <a:p>
            <a:pPr eaLnBrk="1" hangingPunct="1">
              <a:spcBef>
                <a:spcPct val="0"/>
              </a:spcBef>
              <a:buFontTx/>
              <a:buNone/>
            </a:pPr>
            <a:endParaRPr lang="pt-BR" altLang="pt-BR" sz="1800" b="1"/>
          </a:p>
          <a:p>
            <a:pPr eaLnBrk="1" hangingPunct="1">
              <a:spcBef>
                <a:spcPct val="0"/>
              </a:spcBef>
              <a:buFontTx/>
              <a:buNone/>
            </a:pPr>
            <a:r>
              <a:rPr lang="pt-BR" altLang="pt-BR" sz="1800" b="1"/>
              <a:t>Nenhuma ancoragem, nenhum gancho, nenhum nó de pórtico, nenhuma laje sem estribo ou, mais genericamente, nenhuma biela não armada ou elemento comprimido pode trabalhar sem usar a resistência à tração do concreto. </a:t>
            </a:r>
          </a:p>
          <a:p>
            <a:pPr eaLnBrk="1" hangingPunct="1">
              <a:spcBef>
                <a:spcPct val="0"/>
              </a:spcBef>
              <a:buFontTx/>
              <a:buNone/>
            </a:pPr>
            <a:endParaRPr lang="pt-BR" altLang="pt-BR" sz="1800" b="1"/>
          </a:p>
          <a:p>
            <a:pPr eaLnBrk="1" hangingPunct="1">
              <a:spcBef>
                <a:spcPct val="0"/>
              </a:spcBef>
              <a:buFontTx/>
              <a:buNone/>
            </a:pPr>
            <a:r>
              <a:rPr lang="pt-BR" altLang="pt-BR" sz="1800" b="1"/>
              <a:t>Infelizmente, a maioria das normas não reconhece este fato, substituindo a resistência à tração por aderência, cisalhamento e outros nomes.</a:t>
            </a:r>
          </a:p>
          <a:p>
            <a:pPr eaLnBrk="1" hangingPunct="1">
              <a:spcBef>
                <a:spcPct val="0"/>
              </a:spcBef>
              <a:buFontTx/>
              <a:buNone/>
            </a:pPr>
            <a:endParaRPr lang="pt-BR" altLang="pt-BR" sz="1800" b="1"/>
          </a:p>
          <a:p>
            <a:pPr eaLnBrk="1" hangingPunct="1">
              <a:spcBef>
                <a:spcPct val="0"/>
              </a:spcBef>
              <a:buFontTx/>
              <a:buNone/>
            </a:pPr>
            <a:r>
              <a:rPr lang="pt-BR" altLang="pt-BR" sz="1800" b="1"/>
              <a:t>Deve-se considerar, em cada caso, qual fração da resistência à tração pode ser usada para suportar cargas e qual fração deve ser usada para tensões decorrentes da retração e da variação de temperatura. Se o campo de tensões de tração é cruzado por um campo de compressão, deve-se adotar uma resistência reduzida.</a:t>
            </a:r>
          </a:p>
          <a:p>
            <a:pPr eaLnBrk="1" hangingPunct="1">
              <a:spcBef>
                <a:spcPct val="50000"/>
              </a:spcBef>
              <a:buFontTx/>
              <a:buNone/>
            </a:pPr>
            <a:endParaRPr lang="pt-BR" altLang="pt-BR" sz="1800" b="1"/>
          </a:p>
          <a:p>
            <a:pPr eaLnBrk="1" hangingPunct="1">
              <a:spcBef>
                <a:spcPct val="50000"/>
              </a:spcBef>
              <a:buFontTx/>
              <a:buNone/>
            </a:pPr>
            <a:endParaRPr lang="pt-BR" altLang="pt-BR" sz="1800" b="1"/>
          </a:p>
          <a:p>
            <a:pPr eaLnBrk="1" hangingPunct="1">
              <a:spcBef>
                <a:spcPct val="50000"/>
              </a:spcBef>
              <a:buFontTx/>
              <a:buNone/>
            </a:pPr>
            <a:endParaRPr lang="pt-BR" altLang="pt-BR" sz="1800" b="1"/>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D1E34A03-6E77-7042-58D6-FC7F815FAE7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sp>
        <p:nvSpPr>
          <p:cNvPr id="40963" name="Text Box 3">
            <a:extLst>
              <a:ext uri="{FF2B5EF4-FFF2-40B4-BE49-F238E27FC236}">
                <a16:creationId xmlns:a16="http://schemas.microsoft.com/office/drawing/2014/main" id="{0A48BAA1-BA90-AFDF-9C8F-5A23361BAABD}"/>
              </a:ext>
            </a:extLst>
          </p:cNvPr>
          <p:cNvSpPr txBox="1">
            <a:spLocks noChangeArrowheads="1"/>
          </p:cNvSpPr>
          <p:nvPr/>
        </p:nvSpPr>
        <p:spPr bwMode="auto">
          <a:xfrm>
            <a:off x="755650" y="1341438"/>
            <a:ext cx="7920038" cy="2747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pt-BR" altLang="pt-BR" sz="1800" b="1"/>
              <a:t>(c) Tirantes de armadura T</a:t>
            </a:r>
            <a:r>
              <a:rPr lang="pt-BR" altLang="pt-BR" sz="1800" b="1" baseline="-25000"/>
              <a:t>s</a:t>
            </a:r>
          </a:p>
          <a:p>
            <a:pPr eaLnBrk="1" hangingPunct="1">
              <a:spcBef>
                <a:spcPct val="0"/>
              </a:spcBef>
              <a:buFontTx/>
              <a:buNone/>
            </a:pPr>
            <a:endParaRPr lang="pt-BR" altLang="pt-BR" sz="1800" b="1" baseline="-25000"/>
          </a:p>
          <a:p>
            <a:pPr eaLnBrk="1" hangingPunct="1">
              <a:spcBef>
                <a:spcPct val="0"/>
              </a:spcBef>
              <a:buFontTx/>
              <a:buNone/>
            </a:pPr>
            <a:r>
              <a:rPr lang="pt-BR" altLang="pt-BR" sz="1800" b="1"/>
              <a:t>As armaduras são colocadas para resistir esforços de tração. </a:t>
            </a:r>
          </a:p>
          <a:p>
            <a:pPr eaLnBrk="1" hangingPunct="1">
              <a:spcBef>
                <a:spcPct val="0"/>
              </a:spcBef>
              <a:buFontTx/>
              <a:buNone/>
            </a:pPr>
            <a:endParaRPr lang="pt-BR" altLang="pt-BR" sz="1800" b="1"/>
          </a:p>
          <a:p>
            <a:pPr eaLnBrk="1" hangingPunct="1">
              <a:spcBef>
                <a:spcPct val="0"/>
              </a:spcBef>
              <a:buFontTx/>
              <a:buNone/>
            </a:pPr>
            <a:r>
              <a:rPr lang="pt-BR" altLang="pt-BR" sz="1800" b="1"/>
              <a:t>O eixo da armadura deve coincidir com o eixo do tirante do modelo. </a:t>
            </a:r>
          </a:p>
          <a:p>
            <a:pPr eaLnBrk="1" hangingPunct="1">
              <a:spcBef>
                <a:spcPct val="0"/>
              </a:spcBef>
              <a:buFontTx/>
              <a:buNone/>
            </a:pPr>
            <a:endParaRPr lang="pt-BR" altLang="pt-BR" sz="1800" b="1"/>
          </a:p>
          <a:p>
            <a:pPr eaLnBrk="1" hangingPunct="1">
              <a:spcBef>
                <a:spcPct val="0"/>
              </a:spcBef>
              <a:buFontTx/>
              <a:buNone/>
            </a:pPr>
            <a:r>
              <a:rPr lang="pt-BR" altLang="pt-BR" sz="1800" b="1"/>
              <a:t>O dimensionamento destes tirantes é feito por:</a:t>
            </a:r>
          </a:p>
          <a:p>
            <a:pPr eaLnBrk="1" hangingPunct="1">
              <a:spcBef>
                <a:spcPct val="50000"/>
              </a:spcBef>
              <a:buFontTx/>
              <a:buNone/>
            </a:pPr>
            <a:endParaRPr lang="pt-BR" altLang="pt-BR" sz="1800" b="1"/>
          </a:p>
          <a:p>
            <a:pPr eaLnBrk="1" hangingPunct="1">
              <a:spcBef>
                <a:spcPct val="50000"/>
              </a:spcBef>
              <a:buFontTx/>
              <a:buNone/>
            </a:pPr>
            <a:endParaRPr lang="pt-BR" altLang="pt-BR" sz="1800" b="1"/>
          </a:p>
        </p:txBody>
      </p:sp>
      <p:sp>
        <p:nvSpPr>
          <p:cNvPr id="40964" name="Rectangle 5">
            <a:extLst>
              <a:ext uri="{FF2B5EF4-FFF2-40B4-BE49-F238E27FC236}">
                <a16:creationId xmlns:a16="http://schemas.microsoft.com/office/drawing/2014/main" id="{8907B401-CE55-45DE-67A8-92668B078A6D}"/>
              </a:ext>
            </a:extLst>
          </p:cNvPr>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graphicFrame>
        <p:nvGraphicFramePr>
          <p:cNvPr id="40965" name="Object 4">
            <a:extLst>
              <a:ext uri="{FF2B5EF4-FFF2-40B4-BE49-F238E27FC236}">
                <a16:creationId xmlns:a16="http://schemas.microsoft.com/office/drawing/2014/main" id="{68F0B654-729F-CE50-BCFC-A96FD1115673}"/>
              </a:ext>
            </a:extLst>
          </p:cNvPr>
          <p:cNvGraphicFramePr>
            <a:graphicFrameLocks noChangeAspect="1"/>
          </p:cNvGraphicFramePr>
          <p:nvPr/>
        </p:nvGraphicFramePr>
        <p:xfrm>
          <a:off x="3635375" y="4005263"/>
          <a:ext cx="1349375" cy="1084262"/>
        </p:xfrm>
        <a:graphic>
          <a:graphicData uri="http://schemas.openxmlformats.org/presentationml/2006/ole">
            <mc:AlternateContent xmlns:mc="http://schemas.openxmlformats.org/markup-compatibility/2006">
              <mc:Choice xmlns:v="urn:schemas-microsoft-com:vml" Requires="v">
                <p:oleObj name="Equation" r:id="rId3" imgW="533169" imgH="431613" progId="Equation.3">
                  <p:embed/>
                </p:oleObj>
              </mc:Choice>
              <mc:Fallback>
                <p:oleObj name="Equation" r:id="rId3" imgW="533169" imgH="431613" progId="Equation.3">
                  <p:embed/>
                  <p:pic>
                    <p:nvPicPr>
                      <p:cNvPr id="40965" name="Object 4">
                        <a:extLst>
                          <a:ext uri="{FF2B5EF4-FFF2-40B4-BE49-F238E27FC236}">
                            <a16:creationId xmlns:a16="http://schemas.microsoft.com/office/drawing/2014/main" id="{68F0B654-729F-CE50-BCFC-A96FD11156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375" y="4005263"/>
                        <a:ext cx="1349375" cy="108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5122" name="Text Box 2">
            <a:extLst>
              <a:ext uri="{FF2B5EF4-FFF2-40B4-BE49-F238E27FC236}">
                <a16:creationId xmlns:a16="http://schemas.microsoft.com/office/drawing/2014/main" id="{712E552E-24E3-E8D8-2CDB-1F16C98A8577}"/>
              </a:ext>
            </a:extLst>
          </p:cNvPr>
          <p:cNvSpPr txBox="1">
            <a:spLocks noChangeArrowheads="1"/>
          </p:cNvSpPr>
          <p:nvPr/>
        </p:nvSpPr>
        <p:spPr bwMode="auto">
          <a:xfrm>
            <a:off x="468313" y="692150"/>
            <a:ext cx="8207375" cy="311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eaLnBrk="0" fontAlgn="base" hangingPunct="0">
              <a:spcBef>
                <a:spcPct val="0"/>
              </a:spcBef>
              <a:spcAft>
                <a:spcPct val="0"/>
              </a:spcAft>
              <a:defRPr>
                <a:solidFill>
                  <a:schemeClr val="tx1"/>
                </a:solidFill>
                <a:latin typeface="Arial" panose="020B0604020202020204" pitchFamily="34" charset="0"/>
              </a:defRPr>
            </a:lvl6pPr>
            <a:lvl7pPr marL="3086100" indent="-342900" eaLnBrk="0" fontAlgn="base" hangingPunct="0">
              <a:spcBef>
                <a:spcPct val="0"/>
              </a:spcBef>
              <a:spcAft>
                <a:spcPct val="0"/>
              </a:spcAft>
              <a:defRPr>
                <a:solidFill>
                  <a:schemeClr val="tx1"/>
                </a:solidFill>
                <a:latin typeface="Arial" panose="020B0604020202020204" pitchFamily="34" charset="0"/>
              </a:defRPr>
            </a:lvl7pPr>
            <a:lvl8pPr marL="3543300" indent="-342900" eaLnBrk="0" fontAlgn="base" hangingPunct="0">
              <a:spcBef>
                <a:spcPct val="0"/>
              </a:spcBef>
              <a:spcAft>
                <a:spcPct val="0"/>
              </a:spcAft>
              <a:defRPr>
                <a:solidFill>
                  <a:schemeClr val="tx1"/>
                </a:solidFill>
                <a:latin typeface="Arial" panose="020B0604020202020204" pitchFamily="34" charset="0"/>
              </a:defRPr>
            </a:lvl8pPr>
            <a:lvl9pPr marL="4000500" indent="-3429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endParaRPr lang="pt-BR" altLang="pt-BR" b="1"/>
          </a:p>
          <a:p>
            <a:pPr eaLnBrk="1" hangingPunct="1"/>
            <a:endParaRPr lang="pt-BR" altLang="pt-BR" b="1"/>
          </a:p>
          <a:p>
            <a:pPr eaLnBrk="1" hangingPunct="1"/>
            <a:r>
              <a:rPr lang="pt-BR" altLang="pt-BR" b="1"/>
              <a:t>Conforme apresentado nas seguintes publicações:</a:t>
            </a:r>
          </a:p>
          <a:p>
            <a:pPr eaLnBrk="1" hangingPunct="1"/>
            <a:endParaRPr lang="en-US" altLang="pt-BR" b="1"/>
          </a:p>
          <a:p>
            <a:pPr eaLnBrk="1" hangingPunct="1"/>
            <a:r>
              <a:rPr lang="en-US" altLang="pt-BR" b="1"/>
              <a:t>- COMITÉ EURO-INTERNATIONAL DU BÉTON. Detailing of Concrete Structures.  Paris, 1982 (Bulletin d’Information, 150).</a:t>
            </a:r>
          </a:p>
          <a:p>
            <a:pPr eaLnBrk="1" hangingPunct="1"/>
            <a:endParaRPr lang="pt-BR" altLang="pt-BR" b="1"/>
          </a:p>
          <a:p>
            <a:pPr eaLnBrk="1" hangingPunct="1"/>
            <a:r>
              <a:rPr lang="pt-BR" altLang="pt-BR" b="1"/>
              <a:t>- SCHLAICH, J.; SCHÄFER, K. &amp; JENNEWEIN, M.  Toward a Consistent Design of Structural Concrete.  PCI Journal, May-June, 1987. v. 32, n. 3, p.75-150.</a:t>
            </a:r>
          </a:p>
          <a:p>
            <a:pPr eaLnBrk="1" hangingPunct="1"/>
            <a:endParaRPr lang="pt-BR" altLang="pt-BR" b="1"/>
          </a:p>
        </p:txBody>
      </p:sp>
      <p:sp>
        <p:nvSpPr>
          <p:cNvPr id="5123" name="Text Box 3">
            <a:extLst>
              <a:ext uri="{FF2B5EF4-FFF2-40B4-BE49-F238E27FC236}">
                <a16:creationId xmlns:a16="http://schemas.microsoft.com/office/drawing/2014/main" id="{D5C5DC2D-7E66-D2C2-6CC2-74DED0DB7327}"/>
              </a:ext>
            </a:extLst>
          </p:cNvPr>
          <p:cNvSpPr txBox="1">
            <a:spLocks noChangeArrowheads="1"/>
          </p:cNvSpPr>
          <p:nvPr/>
        </p:nvSpPr>
        <p:spPr bwMode="auto">
          <a:xfrm>
            <a:off x="468313" y="3860800"/>
            <a:ext cx="8280400" cy="2427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pt-BR" altLang="pt-BR" sz="1800" b="1"/>
              <a:t>os modelos de bielas e tirantes podem ser desenvolvidos a partir do estabelecimento do fluxo de esforços no interior de uma estrutura. </a:t>
            </a:r>
          </a:p>
          <a:p>
            <a:pPr eaLnBrk="1" hangingPunct="1">
              <a:spcBef>
                <a:spcPct val="0"/>
              </a:spcBef>
              <a:buFontTx/>
              <a:buNone/>
            </a:pPr>
            <a:endParaRPr lang="pt-BR" altLang="pt-BR" sz="1800" b="1"/>
          </a:p>
          <a:p>
            <a:pPr eaLnBrk="1" hangingPunct="1">
              <a:spcBef>
                <a:spcPct val="0"/>
              </a:spcBef>
              <a:buFontTx/>
              <a:buNone/>
            </a:pPr>
            <a:r>
              <a:rPr lang="pt-BR" altLang="pt-BR" sz="1800" b="1"/>
              <a:t>Tem-se um procedimento de projeto consistente para esta estrutura, quando os elementos tracionados e comprimidos (incluindo seus nós), são projetados utilizando-se um critério uniforme de segurança.</a:t>
            </a:r>
          </a:p>
          <a:p>
            <a:pPr eaLnBrk="1" hangingPunct="1">
              <a:spcBef>
                <a:spcPct val="0"/>
              </a:spcBef>
              <a:buFontTx/>
              <a:buNone/>
            </a:pPr>
            <a:endParaRPr lang="pt-BR" altLang="pt-BR" sz="1800" b="1"/>
          </a:p>
          <a:p>
            <a:pPr eaLnBrk="1" hangingPunct="1">
              <a:spcBef>
                <a:spcPct val="50000"/>
              </a:spcBef>
              <a:buFontTx/>
              <a:buNone/>
            </a:pPr>
            <a:endParaRPr lang="pt-BR" altLang="pt-BR" sz="18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2F8F0174-CAFF-1213-6408-2F199CBBE7C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sp>
        <p:nvSpPr>
          <p:cNvPr id="41987" name="Text Box 3">
            <a:extLst>
              <a:ext uri="{FF2B5EF4-FFF2-40B4-BE49-F238E27FC236}">
                <a16:creationId xmlns:a16="http://schemas.microsoft.com/office/drawing/2014/main" id="{1F2FDF38-467C-362E-5CCB-75E81C703D68}"/>
              </a:ext>
            </a:extLst>
          </p:cNvPr>
          <p:cNvSpPr txBox="1">
            <a:spLocks noChangeArrowheads="1"/>
          </p:cNvSpPr>
          <p:nvPr/>
        </p:nvSpPr>
        <p:spPr bwMode="auto">
          <a:xfrm>
            <a:off x="755650" y="908050"/>
            <a:ext cx="7920038" cy="531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eaLnBrk="0" fontAlgn="base" hangingPunct="0">
              <a:spcBef>
                <a:spcPct val="0"/>
              </a:spcBef>
              <a:spcAft>
                <a:spcPct val="0"/>
              </a:spcAft>
              <a:defRPr>
                <a:solidFill>
                  <a:schemeClr val="tx1"/>
                </a:solidFill>
                <a:latin typeface="Arial" panose="020B0604020202020204" pitchFamily="34" charset="0"/>
              </a:defRPr>
            </a:lvl6pPr>
            <a:lvl7pPr marL="3086100" indent="-342900" eaLnBrk="0" fontAlgn="base" hangingPunct="0">
              <a:spcBef>
                <a:spcPct val="0"/>
              </a:spcBef>
              <a:spcAft>
                <a:spcPct val="0"/>
              </a:spcAft>
              <a:defRPr>
                <a:solidFill>
                  <a:schemeClr val="tx1"/>
                </a:solidFill>
                <a:latin typeface="Arial" panose="020B0604020202020204" pitchFamily="34" charset="0"/>
              </a:defRPr>
            </a:lvl7pPr>
            <a:lvl8pPr marL="3543300" indent="-342900" eaLnBrk="0" fontAlgn="base" hangingPunct="0">
              <a:spcBef>
                <a:spcPct val="0"/>
              </a:spcBef>
              <a:spcAft>
                <a:spcPct val="0"/>
              </a:spcAft>
              <a:defRPr>
                <a:solidFill>
                  <a:schemeClr val="tx1"/>
                </a:solidFill>
                <a:latin typeface="Arial" panose="020B0604020202020204" pitchFamily="34" charset="0"/>
              </a:defRPr>
            </a:lvl8pPr>
            <a:lvl9pPr marL="4000500" indent="-3429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pt-BR" altLang="pt-BR" b="1"/>
              <a:t>2.4.3 - Os nós</a:t>
            </a:r>
          </a:p>
          <a:p>
            <a:pPr eaLnBrk="1" hangingPunct="1"/>
            <a:endParaRPr lang="pt-BR" altLang="pt-BR" b="1"/>
          </a:p>
          <a:p>
            <a:pPr eaLnBrk="1" hangingPunct="1"/>
            <a:r>
              <a:rPr lang="pt-BR" altLang="pt-BR" b="1"/>
              <a:t>Os nós do modelo são uma idealização simplificada da realidade. </a:t>
            </a:r>
          </a:p>
          <a:p>
            <a:pPr eaLnBrk="1" hangingPunct="1"/>
            <a:endParaRPr lang="pt-BR" altLang="pt-BR" b="1"/>
          </a:p>
          <a:p>
            <a:pPr eaLnBrk="1" hangingPunct="1"/>
            <a:r>
              <a:rPr lang="pt-BR" altLang="pt-BR" b="1"/>
              <a:t>Eles aparecem nas interseções de três ou mais bielas ou tirantes retos. </a:t>
            </a:r>
          </a:p>
          <a:p>
            <a:pPr eaLnBrk="1" hangingPunct="1"/>
            <a:endParaRPr lang="pt-BR" altLang="pt-BR" b="1"/>
          </a:p>
          <a:p>
            <a:pPr eaLnBrk="1" hangingPunct="1"/>
            <a:r>
              <a:rPr lang="pt-BR" altLang="pt-BR" b="1"/>
              <a:t>Ao introduzir-se um nó em um modelo, deseja-se representar uma mudança abrupta na direção das forças. </a:t>
            </a:r>
          </a:p>
          <a:p>
            <a:pPr eaLnBrk="1" hangingPunct="1"/>
            <a:endParaRPr lang="pt-BR" altLang="pt-BR" b="1"/>
          </a:p>
          <a:p>
            <a:pPr eaLnBrk="1" hangingPunct="1"/>
            <a:r>
              <a:rPr lang="pt-BR" altLang="pt-BR" b="1"/>
              <a:t>Em uma estrutura real de concreto este desvio ocorre ao longo de um certo comprimento.</a:t>
            </a:r>
          </a:p>
          <a:p>
            <a:pPr eaLnBrk="1" hangingPunct="1"/>
            <a:endParaRPr lang="pt-BR" altLang="pt-BR" b="1"/>
          </a:p>
          <a:p>
            <a:pPr eaLnBrk="1" hangingPunct="1"/>
            <a:r>
              <a:rPr lang="pt-BR" altLang="pt-BR" b="1"/>
              <a:t>Os nós podem ser classificados em:</a:t>
            </a:r>
          </a:p>
          <a:p>
            <a:pPr eaLnBrk="1" hangingPunct="1"/>
            <a:endParaRPr lang="pt-BR" altLang="pt-BR" b="1"/>
          </a:p>
          <a:p>
            <a:pPr eaLnBrk="1" hangingPunct="1"/>
            <a:r>
              <a:rPr lang="pt-BR" altLang="pt-BR" b="1"/>
              <a:t>                    - singulares ou concentrados;</a:t>
            </a:r>
          </a:p>
          <a:p>
            <a:pPr eaLnBrk="1" hangingPunct="1"/>
            <a:r>
              <a:rPr lang="pt-BR" altLang="pt-BR" b="1"/>
              <a:t>                    </a:t>
            </a:r>
          </a:p>
          <a:p>
            <a:pPr eaLnBrk="1" hangingPunct="1"/>
            <a:r>
              <a:rPr lang="pt-BR" altLang="pt-BR" b="1"/>
              <a:t>                    - distribuídos ou contínuos.</a:t>
            </a:r>
          </a:p>
          <a:p>
            <a:pPr eaLnBrk="1" hangingPunct="1"/>
            <a:endParaRPr lang="pt-BR" altLang="pt-BR" b="1"/>
          </a:p>
        </p:txBody>
      </p:sp>
      <p:sp>
        <p:nvSpPr>
          <p:cNvPr id="41988" name="Rectangle 4">
            <a:extLst>
              <a:ext uri="{FF2B5EF4-FFF2-40B4-BE49-F238E27FC236}">
                <a16:creationId xmlns:a16="http://schemas.microsoft.com/office/drawing/2014/main" id="{00385B55-4E12-27AB-76A2-431461EA2343}"/>
              </a:ext>
            </a:extLst>
          </p:cNvPr>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99FBB8FC-CFAD-058E-804F-470759E0680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sp>
        <p:nvSpPr>
          <p:cNvPr id="43011" name="Text Box 3">
            <a:extLst>
              <a:ext uri="{FF2B5EF4-FFF2-40B4-BE49-F238E27FC236}">
                <a16:creationId xmlns:a16="http://schemas.microsoft.com/office/drawing/2014/main" id="{926D1093-DA82-EA7B-1741-E1D9B3ADD114}"/>
              </a:ext>
            </a:extLst>
          </p:cNvPr>
          <p:cNvSpPr txBox="1">
            <a:spLocks noChangeArrowheads="1"/>
          </p:cNvSpPr>
          <p:nvPr/>
        </p:nvSpPr>
        <p:spPr bwMode="auto">
          <a:xfrm>
            <a:off x="755650" y="1412875"/>
            <a:ext cx="7920038" cy="4760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eaLnBrk="0" fontAlgn="base" hangingPunct="0">
              <a:spcBef>
                <a:spcPct val="0"/>
              </a:spcBef>
              <a:spcAft>
                <a:spcPct val="0"/>
              </a:spcAft>
              <a:defRPr>
                <a:solidFill>
                  <a:schemeClr val="tx1"/>
                </a:solidFill>
                <a:latin typeface="Arial" panose="020B0604020202020204" pitchFamily="34" charset="0"/>
              </a:defRPr>
            </a:lvl6pPr>
            <a:lvl7pPr marL="3086100" indent="-342900" eaLnBrk="0" fontAlgn="base" hangingPunct="0">
              <a:spcBef>
                <a:spcPct val="0"/>
              </a:spcBef>
              <a:spcAft>
                <a:spcPct val="0"/>
              </a:spcAft>
              <a:defRPr>
                <a:solidFill>
                  <a:schemeClr val="tx1"/>
                </a:solidFill>
                <a:latin typeface="Arial" panose="020B0604020202020204" pitchFamily="34" charset="0"/>
              </a:defRPr>
            </a:lvl7pPr>
            <a:lvl8pPr marL="3543300" indent="-342900" eaLnBrk="0" fontAlgn="base" hangingPunct="0">
              <a:spcBef>
                <a:spcPct val="0"/>
              </a:spcBef>
              <a:spcAft>
                <a:spcPct val="0"/>
              </a:spcAft>
              <a:defRPr>
                <a:solidFill>
                  <a:schemeClr val="tx1"/>
                </a:solidFill>
                <a:latin typeface="Arial" panose="020B0604020202020204" pitchFamily="34" charset="0"/>
              </a:defRPr>
            </a:lvl8pPr>
            <a:lvl9pPr marL="4000500" indent="-3429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pt-BR" altLang="pt-BR" b="1"/>
              <a:t>Um nó é dito singular se uma das bielas ou dos tirantes, que se ligam em um determinado nó, representa um campo de tensões concentrado. </a:t>
            </a:r>
          </a:p>
          <a:p>
            <a:pPr eaLnBrk="1" hangingPunct="1"/>
            <a:endParaRPr lang="pt-BR" altLang="pt-BR" b="1"/>
          </a:p>
          <a:p>
            <a:pPr eaLnBrk="1" hangingPunct="1"/>
            <a:r>
              <a:rPr lang="pt-BR" altLang="pt-BR" b="1"/>
              <a:t>Por outro lado, um nó é distribuído, quando se têm campos de tensão no concreto de certa largura, ligando-se a outros de mesmo tipo ou com tirantes tracionados, que consistam de muitas barras de armadura distribuídas.</a:t>
            </a:r>
          </a:p>
          <a:p>
            <a:pPr eaLnBrk="1" hangingPunct="1"/>
            <a:endParaRPr lang="pt-BR" altLang="pt-BR" b="1"/>
          </a:p>
          <a:p>
            <a:pPr eaLnBrk="1" hangingPunct="1"/>
            <a:r>
              <a:rPr lang="pt-BR" altLang="pt-BR" b="1"/>
              <a:t>Os nós distribuídos não são críticos e é suficiente verificar a ancoragem das barras de armadura e se as fibras mais externas dos campos de tensões de compressão têm em seus desvios barras de armadura.</a:t>
            </a:r>
          </a:p>
          <a:p>
            <a:pPr eaLnBrk="1" hangingPunct="1"/>
            <a:endParaRPr lang="pt-BR" altLang="pt-BR" b="1"/>
          </a:p>
          <a:p>
            <a:pPr eaLnBrk="1" hangingPunct="1"/>
            <a:endParaRPr lang="pt-BR" altLang="pt-BR" b="1"/>
          </a:p>
          <a:p>
            <a:pPr eaLnBrk="1" hangingPunct="1"/>
            <a:endParaRPr lang="pt-BR" altLang="pt-BR" b="1"/>
          </a:p>
          <a:p>
            <a:pPr eaLnBrk="1" hangingPunct="1"/>
            <a:endParaRPr lang="pt-BR" altLang="pt-BR" b="1"/>
          </a:p>
        </p:txBody>
      </p:sp>
      <p:sp>
        <p:nvSpPr>
          <p:cNvPr id="43012" name="Rectangle 4">
            <a:extLst>
              <a:ext uri="{FF2B5EF4-FFF2-40B4-BE49-F238E27FC236}">
                <a16:creationId xmlns:a16="http://schemas.microsoft.com/office/drawing/2014/main" id="{C09B2C55-4BEA-E783-506A-56D5E3C8B413}"/>
              </a:ext>
            </a:extLst>
          </p:cNvPr>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0F9609E3-80AB-88EC-68B6-3B02D20548ED}"/>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sp>
        <p:nvSpPr>
          <p:cNvPr id="44035" name="Text Box 3">
            <a:extLst>
              <a:ext uri="{FF2B5EF4-FFF2-40B4-BE49-F238E27FC236}">
                <a16:creationId xmlns:a16="http://schemas.microsoft.com/office/drawing/2014/main" id="{38E268DD-992C-30F4-B842-9FF78F3E9BCF}"/>
              </a:ext>
            </a:extLst>
          </p:cNvPr>
          <p:cNvSpPr txBox="1">
            <a:spLocks noChangeArrowheads="1"/>
          </p:cNvSpPr>
          <p:nvPr/>
        </p:nvSpPr>
        <p:spPr bwMode="auto">
          <a:xfrm>
            <a:off x="611188" y="5734050"/>
            <a:ext cx="79200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eaLnBrk="0" fontAlgn="base" hangingPunct="0">
              <a:spcBef>
                <a:spcPct val="0"/>
              </a:spcBef>
              <a:spcAft>
                <a:spcPct val="0"/>
              </a:spcAft>
              <a:defRPr>
                <a:solidFill>
                  <a:schemeClr val="tx1"/>
                </a:solidFill>
                <a:latin typeface="Arial" panose="020B0604020202020204" pitchFamily="34" charset="0"/>
              </a:defRPr>
            </a:lvl6pPr>
            <a:lvl7pPr marL="3086100" indent="-342900" eaLnBrk="0" fontAlgn="base" hangingPunct="0">
              <a:spcBef>
                <a:spcPct val="0"/>
              </a:spcBef>
              <a:spcAft>
                <a:spcPct val="0"/>
              </a:spcAft>
              <a:defRPr>
                <a:solidFill>
                  <a:schemeClr val="tx1"/>
                </a:solidFill>
                <a:latin typeface="Arial" panose="020B0604020202020204" pitchFamily="34" charset="0"/>
              </a:defRPr>
            </a:lvl7pPr>
            <a:lvl8pPr marL="3543300" indent="-342900" eaLnBrk="0" fontAlgn="base" hangingPunct="0">
              <a:spcBef>
                <a:spcPct val="0"/>
              </a:spcBef>
              <a:spcAft>
                <a:spcPct val="0"/>
              </a:spcAft>
              <a:defRPr>
                <a:solidFill>
                  <a:schemeClr val="tx1"/>
                </a:solidFill>
                <a:latin typeface="Arial" panose="020B0604020202020204" pitchFamily="34" charset="0"/>
              </a:defRPr>
            </a:lvl8pPr>
            <a:lvl9pPr marL="4000500" indent="-3429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pt-BR" altLang="pt-BR" b="1"/>
              <a:t>Nós distribuídos (1) e nós singulares (2) em uma região D</a:t>
            </a:r>
          </a:p>
        </p:txBody>
      </p:sp>
      <p:sp>
        <p:nvSpPr>
          <p:cNvPr id="44036" name="Rectangle 4">
            <a:extLst>
              <a:ext uri="{FF2B5EF4-FFF2-40B4-BE49-F238E27FC236}">
                <a16:creationId xmlns:a16="http://schemas.microsoft.com/office/drawing/2014/main" id="{92706A6D-7124-721C-6050-C10499DA34D3}"/>
              </a:ext>
            </a:extLst>
          </p:cNvPr>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pic>
        <p:nvPicPr>
          <p:cNvPr id="44037" name="Picture 5">
            <a:extLst>
              <a:ext uri="{FF2B5EF4-FFF2-40B4-BE49-F238E27FC236}">
                <a16:creationId xmlns:a16="http://schemas.microsoft.com/office/drawing/2014/main" id="{AE5E41C0-2315-2901-A2B5-FE6BFE5AB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96975"/>
            <a:ext cx="9177338" cy="389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C34C5F22-B884-CD39-9CAC-E46078B6A88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sp>
        <p:nvSpPr>
          <p:cNvPr id="45059" name="Text Box 3">
            <a:extLst>
              <a:ext uri="{FF2B5EF4-FFF2-40B4-BE49-F238E27FC236}">
                <a16:creationId xmlns:a16="http://schemas.microsoft.com/office/drawing/2014/main" id="{AD8948AA-FA10-B4C1-98C8-BDC5641510A9}"/>
              </a:ext>
            </a:extLst>
          </p:cNvPr>
          <p:cNvSpPr txBox="1">
            <a:spLocks noChangeArrowheads="1"/>
          </p:cNvSpPr>
          <p:nvPr/>
        </p:nvSpPr>
        <p:spPr bwMode="auto">
          <a:xfrm>
            <a:off x="684213" y="1052513"/>
            <a:ext cx="7920037" cy="448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eaLnBrk="0" fontAlgn="base" hangingPunct="0">
              <a:spcBef>
                <a:spcPct val="0"/>
              </a:spcBef>
              <a:spcAft>
                <a:spcPct val="0"/>
              </a:spcAft>
              <a:defRPr>
                <a:solidFill>
                  <a:schemeClr val="tx1"/>
                </a:solidFill>
                <a:latin typeface="Arial" panose="020B0604020202020204" pitchFamily="34" charset="0"/>
              </a:defRPr>
            </a:lvl6pPr>
            <a:lvl7pPr marL="3086100" indent="-342900" eaLnBrk="0" fontAlgn="base" hangingPunct="0">
              <a:spcBef>
                <a:spcPct val="0"/>
              </a:spcBef>
              <a:spcAft>
                <a:spcPct val="0"/>
              </a:spcAft>
              <a:defRPr>
                <a:solidFill>
                  <a:schemeClr val="tx1"/>
                </a:solidFill>
                <a:latin typeface="Arial" panose="020B0604020202020204" pitchFamily="34" charset="0"/>
              </a:defRPr>
            </a:lvl7pPr>
            <a:lvl8pPr marL="3543300" indent="-342900" eaLnBrk="0" fontAlgn="base" hangingPunct="0">
              <a:spcBef>
                <a:spcPct val="0"/>
              </a:spcBef>
              <a:spcAft>
                <a:spcPct val="0"/>
              </a:spcAft>
              <a:defRPr>
                <a:solidFill>
                  <a:schemeClr val="tx1"/>
                </a:solidFill>
                <a:latin typeface="Arial" panose="020B0604020202020204" pitchFamily="34" charset="0"/>
              </a:defRPr>
            </a:lvl8pPr>
            <a:lvl9pPr marL="4000500" indent="-3429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pt-BR" altLang="pt-BR" b="1"/>
              <a:t>Já os nós singulares devem ser analisados com maior cuidado. </a:t>
            </a:r>
          </a:p>
          <a:p>
            <a:pPr eaLnBrk="1" hangingPunct="1"/>
            <a:endParaRPr lang="pt-BR" altLang="pt-BR" b="1"/>
          </a:p>
          <a:p>
            <a:pPr eaLnBrk="1" hangingPunct="1"/>
            <a:r>
              <a:rPr lang="pt-BR" altLang="pt-BR" b="1"/>
              <a:t>A verificação destes nós deve atender os seguintes aspectos:</a:t>
            </a:r>
          </a:p>
          <a:p>
            <a:pPr eaLnBrk="1" hangingPunct="1"/>
            <a:endParaRPr lang="pt-BR" altLang="pt-BR" b="1"/>
          </a:p>
          <a:p>
            <a:pPr eaLnBrk="1" hangingPunct="1"/>
            <a:r>
              <a:rPr lang="pt-BR" altLang="pt-BR" b="1"/>
              <a:t>- As tensões médias de compressão nos contornos da região nodal não devem ultrapassar os valores:</a:t>
            </a:r>
          </a:p>
          <a:p>
            <a:pPr eaLnBrk="1" hangingPunct="1"/>
            <a:endParaRPr lang="pt-BR" altLang="pt-BR" b="1"/>
          </a:p>
          <a:p>
            <a:pPr eaLnBrk="1" hangingPunct="1"/>
            <a:r>
              <a:rPr lang="pt-BR" altLang="pt-BR" b="1"/>
              <a:t>f</a:t>
            </a:r>
            <a:r>
              <a:rPr lang="pt-BR" altLang="pt-BR" b="1" baseline="-25000"/>
              <a:t>cd</a:t>
            </a:r>
            <a:r>
              <a:rPr lang="pt-BR" altLang="pt-BR" b="1"/>
              <a:t>* = 1,1 </a:t>
            </a:r>
            <a:r>
              <a:rPr lang="pt-BR" altLang="pt-BR" b="1">
                <a:sym typeface="Symbol" panose="05050102010706020507" pitchFamily="18" charset="2"/>
              </a:rPr>
              <a:t></a:t>
            </a:r>
            <a:r>
              <a:rPr lang="pt-BR" altLang="pt-BR" b="1" baseline="-25000"/>
              <a:t>cd</a:t>
            </a:r>
            <a:r>
              <a:rPr lang="pt-BR" altLang="pt-BR" b="1"/>
              <a:t> nos nós onde apenas tensões de compressão se encontram, criando um estado de tensões bi ou tridimensional.</a:t>
            </a:r>
          </a:p>
          <a:p>
            <a:pPr eaLnBrk="1" hangingPunct="1"/>
            <a:endParaRPr lang="pt-BR" altLang="pt-BR" b="1"/>
          </a:p>
          <a:p>
            <a:pPr eaLnBrk="1" hangingPunct="1"/>
            <a:r>
              <a:rPr lang="pt-BR" altLang="pt-BR" b="1"/>
              <a:t>f</a:t>
            </a:r>
            <a:r>
              <a:rPr lang="pt-BR" altLang="pt-BR" b="1" baseline="-25000"/>
              <a:t>cd</a:t>
            </a:r>
            <a:r>
              <a:rPr lang="pt-BR" altLang="pt-BR" b="1"/>
              <a:t>* = 0,8 </a:t>
            </a:r>
            <a:r>
              <a:rPr lang="pt-BR" altLang="pt-BR" b="1">
                <a:sym typeface="Symbol" panose="05050102010706020507" pitchFamily="18" charset="2"/>
              </a:rPr>
              <a:t></a:t>
            </a:r>
            <a:r>
              <a:rPr lang="pt-BR" altLang="pt-BR" b="1" baseline="-25000"/>
              <a:t>cd</a:t>
            </a:r>
            <a:r>
              <a:rPr lang="pt-BR" altLang="pt-BR" b="1"/>
              <a:t> nos nós onde as barras tracionadas são ancoradas, deve-se fazer um desconto na resistência.</a:t>
            </a:r>
          </a:p>
          <a:p>
            <a:pPr eaLnBrk="1" hangingPunct="1"/>
            <a:endParaRPr lang="pt-BR" altLang="pt-BR" b="1"/>
          </a:p>
          <a:p>
            <a:pPr eaLnBrk="1" hangingPunct="1"/>
            <a:r>
              <a:rPr lang="pt-BR" altLang="pt-BR" b="1"/>
              <a:t>- Deve-se verificar a ancoragem dos tirantes nos nós com relação ao raio mínimo de curvatura das barras e ao comprimento de ancoragem das barras, conforme as normas.</a:t>
            </a:r>
          </a:p>
        </p:txBody>
      </p:sp>
      <p:sp>
        <p:nvSpPr>
          <p:cNvPr id="45060" name="Rectangle 4">
            <a:extLst>
              <a:ext uri="{FF2B5EF4-FFF2-40B4-BE49-F238E27FC236}">
                <a16:creationId xmlns:a16="http://schemas.microsoft.com/office/drawing/2014/main" id="{7F3D2CED-69AA-6932-677A-84014A435AD0}"/>
              </a:ext>
            </a:extLst>
          </p:cNvPr>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6A4F7C09-7629-09D4-DD14-88D069139A5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sp>
        <p:nvSpPr>
          <p:cNvPr id="46083" name="Text Box 3">
            <a:extLst>
              <a:ext uri="{FF2B5EF4-FFF2-40B4-BE49-F238E27FC236}">
                <a16:creationId xmlns:a16="http://schemas.microsoft.com/office/drawing/2014/main" id="{B8817322-07D5-4240-6830-85444181D4D9}"/>
              </a:ext>
            </a:extLst>
          </p:cNvPr>
          <p:cNvSpPr txBox="1">
            <a:spLocks noChangeArrowheads="1"/>
          </p:cNvSpPr>
          <p:nvPr/>
        </p:nvSpPr>
        <p:spPr bwMode="auto">
          <a:xfrm>
            <a:off x="611188" y="1989138"/>
            <a:ext cx="7920037" cy="283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eaLnBrk="0" fontAlgn="base" hangingPunct="0">
              <a:spcBef>
                <a:spcPct val="0"/>
              </a:spcBef>
              <a:spcAft>
                <a:spcPct val="0"/>
              </a:spcAft>
              <a:defRPr>
                <a:solidFill>
                  <a:schemeClr val="tx1"/>
                </a:solidFill>
                <a:latin typeface="Arial" panose="020B0604020202020204" pitchFamily="34" charset="0"/>
              </a:defRPr>
            </a:lvl6pPr>
            <a:lvl7pPr marL="3086100" indent="-342900" eaLnBrk="0" fontAlgn="base" hangingPunct="0">
              <a:spcBef>
                <a:spcPct val="0"/>
              </a:spcBef>
              <a:spcAft>
                <a:spcPct val="0"/>
              </a:spcAft>
              <a:defRPr>
                <a:solidFill>
                  <a:schemeClr val="tx1"/>
                </a:solidFill>
                <a:latin typeface="Arial" panose="020B0604020202020204" pitchFamily="34" charset="0"/>
              </a:defRPr>
            </a:lvl7pPr>
            <a:lvl8pPr marL="3543300" indent="-342900" eaLnBrk="0" fontAlgn="base" hangingPunct="0">
              <a:spcBef>
                <a:spcPct val="0"/>
              </a:spcBef>
              <a:spcAft>
                <a:spcPct val="0"/>
              </a:spcAft>
              <a:defRPr>
                <a:solidFill>
                  <a:schemeClr val="tx1"/>
                </a:solidFill>
                <a:latin typeface="Arial" panose="020B0604020202020204" pitchFamily="34" charset="0"/>
              </a:defRPr>
            </a:lvl8pPr>
            <a:lvl9pPr marL="4000500" indent="-3429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pt-BR" altLang="pt-BR" b="1"/>
              <a:t>2.4.4 - Regra geral</a:t>
            </a:r>
          </a:p>
          <a:p>
            <a:pPr eaLnBrk="1" hangingPunct="1"/>
            <a:endParaRPr lang="pt-BR" altLang="pt-BR" b="1"/>
          </a:p>
          <a:p>
            <a:pPr eaLnBrk="1" hangingPunct="1"/>
            <a:r>
              <a:rPr lang="pt-BR" altLang="pt-BR" b="1"/>
              <a:t>Caso os nós singulares forem resultantes de afunilamento de campos de tensões, pode-se considerar que uma região D é segura, se a pressão sob a mais solicitada placa de apoio for menor do que 0,6</a:t>
            </a:r>
            <a:r>
              <a:rPr lang="pt-BR" altLang="pt-BR" b="1">
                <a:sym typeface="Symbol" panose="05050102010706020507" pitchFamily="18" charset="2"/>
              </a:rPr>
              <a:t></a:t>
            </a:r>
            <a:r>
              <a:rPr lang="pt-BR" altLang="pt-BR" b="1" baseline="-25000"/>
              <a:t>cd</a:t>
            </a:r>
            <a:r>
              <a:rPr lang="pt-BR" altLang="pt-BR" b="1"/>
              <a:t> e se todos os esforços significativos de tração forem resistidos por armaduras e estas forem ancoradas adequadamente.</a:t>
            </a:r>
          </a:p>
          <a:p>
            <a:pPr eaLnBrk="1" hangingPunct="1"/>
            <a:endParaRPr lang="pt-BR" altLang="pt-BR" b="1"/>
          </a:p>
          <a:p>
            <a:pPr eaLnBrk="1" hangingPunct="1"/>
            <a:endParaRPr lang="pt-BR" altLang="pt-BR" b="1"/>
          </a:p>
          <a:p>
            <a:pPr eaLnBrk="1" hangingPunct="1"/>
            <a:endParaRPr lang="pt-BR" altLang="pt-BR" b="1"/>
          </a:p>
        </p:txBody>
      </p:sp>
      <p:sp>
        <p:nvSpPr>
          <p:cNvPr id="46084" name="Rectangle 4">
            <a:extLst>
              <a:ext uri="{FF2B5EF4-FFF2-40B4-BE49-F238E27FC236}">
                <a16:creationId xmlns:a16="http://schemas.microsoft.com/office/drawing/2014/main" id="{178F0679-6669-F298-C30D-8879BD154779}"/>
              </a:ext>
            </a:extLst>
          </p:cNvPr>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53B877C3-AFD2-2D54-0143-BBB26C25654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sp>
        <p:nvSpPr>
          <p:cNvPr id="47107" name="Text Box 3">
            <a:extLst>
              <a:ext uri="{FF2B5EF4-FFF2-40B4-BE49-F238E27FC236}">
                <a16:creationId xmlns:a16="http://schemas.microsoft.com/office/drawing/2014/main" id="{6907C0F6-C859-293F-410E-B72779E3F6BB}"/>
              </a:ext>
            </a:extLst>
          </p:cNvPr>
          <p:cNvSpPr txBox="1">
            <a:spLocks noChangeArrowheads="1"/>
          </p:cNvSpPr>
          <p:nvPr/>
        </p:nvSpPr>
        <p:spPr bwMode="auto">
          <a:xfrm>
            <a:off x="611188" y="404813"/>
            <a:ext cx="7920037" cy="2014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eaLnBrk="0" fontAlgn="base" hangingPunct="0">
              <a:spcBef>
                <a:spcPct val="0"/>
              </a:spcBef>
              <a:spcAft>
                <a:spcPct val="0"/>
              </a:spcAft>
              <a:defRPr>
                <a:solidFill>
                  <a:schemeClr val="tx1"/>
                </a:solidFill>
                <a:latin typeface="Arial" panose="020B0604020202020204" pitchFamily="34" charset="0"/>
              </a:defRPr>
            </a:lvl6pPr>
            <a:lvl7pPr marL="3086100" indent="-342900" eaLnBrk="0" fontAlgn="base" hangingPunct="0">
              <a:spcBef>
                <a:spcPct val="0"/>
              </a:spcBef>
              <a:spcAft>
                <a:spcPct val="0"/>
              </a:spcAft>
              <a:defRPr>
                <a:solidFill>
                  <a:schemeClr val="tx1"/>
                </a:solidFill>
                <a:latin typeface="Arial" panose="020B0604020202020204" pitchFamily="34" charset="0"/>
              </a:defRPr>
            </a:lvl7pPr>
            <a:lvl8pPr marL="3543300" indent="-342900" eaLnBrk="0" fontAlgn="base" hangingPunct="0">
              <a:spcBef>
                <a:spcPct val="0"/>
              </a:spcBef>
              <a:spcAft>
                <a:spcPct val="0"/>
              </a:spcAft>
              <a:defRPr>
                <a:solidFill>
                  <a:schemeClr val="tx1"/>
                </a:solidFill>
                <a:latin typeface="Arial" panose="020B0604020202020204" pitchFamily="34" charset="0"/>
              </a:defRPr>
            </a:lvl8pPr>
            <a:lvl9pPr marL="4000500" indent="-3429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pt-BR" altLang="pt-BR" b="1"/>
              <a:t>2.5 - Exemplos de modelos de bielas e tirantes</a:t>
            </a:r>
          </a:p>
          <a:p>
            <a:pPr eaLnBrk="1" hangingPunct="1"/>
            <a:endParaRPr lang="pt-BR" altLang="pt-BR" b="1"/>
          </a:p>
          <a:p>
            <a:pPr eaLnBrk="1" hangingPunct="1"/>
            <a:r>
              <a:rPr lang="pt-BR" altLang="pt-BR" b="1"/>
              <a:t>Neste item, apresenta-se uma série de modelos de bielas e de tirantes, desenvolvidos conforme apresentado anteriormente.</a:t>
            </a:r>
          </a:p>
          <a:p>
            <a:pPr eaLnBrk="1" hangingPunct="1"/>
            <a:endParaRPr lang="pt-BR" altLang="pt-BR" b="1"/>
          </a:p>
          <a:p>
            <a:pPr eaLnBrk="1" hangingPunct="1"/>
            <a:endParaRPr lang="pt-BR" altLang="pt-BR" b="1"/>
          </a:p>
          <a:p>
            <a:pPr eaLnBrk="1" hangingPunct="1"/>
            <a:endParaRPr lang="pt-BR" altLang="pt-BR" b="1"/>
          </a:p>
        </p:txBody>
      </p:sp>
      <p:sp>
        <p:nvSpPr>
          <p:cNvPr id="47108" name="Rectangle 4">
            <a:extLst>
              <a:ext uri="{FF2B5EF4-FFF2-40B4-BE49-F238E27FC236}">
                <a16:creationId xmlns:a16="http://schemas.microsoft.com/office/drawing/2014/main" id="{68E55932-991A-BE62-6F5B-9026C7CAEAAD}"/>
              </a:ext>
            </a:extLst>
          </p:cNvPr>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sp>
        <p:nvSpPr>
          <p:cNvPr id="47109" name="Text Box 5">
            <a:extLst>
              <a:ext uri="{FF2B5EF4-FFF2-40B4-BE49-F238E27FC236}">
                <a16:creationId xmlns:a16="http://schemas.microsoft.com/office/drawing/2014/main" id="{B8457D48-4900-C2BB-4C03-88FA3F156CE6}"/>
              </a:ext>
            </a:extLst>
          </p:cNvPr>
          <p:cNvSpPr txBox="1">
            <a:spLocks noChangeArrowheads="1"/>
          </p:cNvSpPr>
          <p:nvPr/>
        </p:nvSpPr>
        <p:spPr bwMode="auto">
          <a:xfrm>
            <a:off x="1042988" y="6021388"/>
            <a:ext cx="69135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pt-BR" altLang="pt-BR" sz="1800" b="1"/>
              <a:t>Combinação de dois modelos para a extremidade de uma viga em forma de degrau</a:t>
            </a:r>
          </a:p>
        </p:txBody>
      </p:sp>
      <p:pic>
        <p:nvPicPr>
          <p:cNvPr id="47110" name="Picture 6">
            <a:extLst>
              <a:ext uri="{FF2B5EF4-FFF2-40B4-BE49-F238E27FC236}">
                <a16:creationId xmlns:a16="http://schemas.microsoft.com/office/drawing/2014/main" id="{4D4EF09E-4941-D3F2-8C04-7C120A8DD5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28775"/>
            <a:ext cx="9177338"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A7201321-CB1A-028F-C653-4A885682625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sp>
        <p:nvSpPr>
          <p:cNvPr id="48131" name="Rectangle 4">
            <a:extLst>
              <a:ext uri="{FF2B5EF4-FFF2-40B4-BE49-F238E27FC236}">
                <a16:creationId xmlns:a16="http://schemas.microsoft.com/office/drawing/2014/main" id="{2477F585-2B85-7603-F517-39318139C14E}"/>
              </a:ext>
            </a:extLst>
          </p:cNvPr>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sp>
        <p:nvSpPr>
          <p:cNvPr id="48132" name="Text Box 5">
            <a:extLst>
              <a:ext uri="{FF2B5EF4-FFF2-40B4-BE49-F238E27FC236}">
                <a16:creationId xmlns:a16="http://schemas.microsoft.com/office/drawing/2014/main" id="{45E4E9DE-C4B5-2BE9-042C-B77BDE6EE781}"/>
              </a:ext>
            </a:extLst>
          </p:cNvPr>
          <p:cNvSpPr txBox="1">
            <a:spLocks noChangeArrowheads="1"/>
          </p:cNvSpPr>
          <p:nvPr/>
        </p:nvSpPr>
        <p:spPr bwMode="auto">
          <a:xfrm>
            <a:off x="1042988" y="6021388"/>
            <a:ext cx="69135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pt-BR" altLang="pt-BR" sz="1800" b="1"/>
              <a:t>Abertura em uma laje com momento constante</a:t>
            </a:r>
            <a:r>
              <a:rPr lang="pt-BR" altLang="pt-BR" sz="1800"/>
              <a:t> </a:t>
            </a:r>
          </a:p>
        </p:txBody>
      </p:sp>
      <p:pic>
        <p:nvPicPr>
          <p:cNvPr id="48133" name="Picture 7">
            <a:extLst>
              <a:ext uri="{FF2B5EF4-FFF2-40B4-BE49-F238E27FC236}">
                <a16:creationId xmlns:a16="http://schemas.microsoft.com/office/drawing/2014/main" id="{B4DD43C9-5469-6569-6A0C-38FE19DFFD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36613"/>
            <a:ext cx="9177338" cy="462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B6A3ABED-05B0-62A3-821B-6029705E551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sp>
        <p:nvSpPr>
          <p:cNvPr id="49155" name="Rectangle 3">
            <a:extLst>
              <a:ext uri="{FF2B5EF4-FFF2-40B4-BE49-F238E27FC236}">
                <a16:creationId xmlns:a16="http://schemas.microsoft.com/office/drawing/2014/main" id="{23699F9E-61CB-8B45-EF0F-3416FAACC37E}"/>
              </a:ext>
            </a:extLst>
          </p:cNvPr>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sp>
        <p:nvSpPr>
          <p:cNvPr id="49156" name="Text Box 4">
            <a:extLst>
              <a:ext uri="{FF2B5EF4-FFF2-40B4-BE49-F238E27FC236}">
                <a16:creationId xmlns:a16="http://schemas.microsoft.com/office/drawing/2014/main" id="{E2D52C43-9E18-E89B-6E74-4D4E3B3558F8}"/>
              </a:ext>
            </a:extLst>
          </p:cNvPr>
          <p:cNvSpPr txBox="1">
            <a:spLocks noChangeArrowheads="1"/>
          </p:cNvSpPr>
          <p:nvPr/>
        </p:nvSpPr>
        <p:spPr bwMode="auto">
          <a:xfrm>
            <a:off x="5651500" y="1412875"/>
            <a:ext cx="3313113" cy="3662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pt-BR" altLang="pt-BR" sz="1800" b="1"/>
              <a:t>Nó de pórtico: </a:t>
            </a:r>
          </a:p>
          <a:p>
            <a:pPr eaLnBrk="1" hangingPunct="1">
              <a:spcBef>
                <a:spcPct val="0"/>
              </a:spcBef>
              <a:buFontTx/>
              <a:buNone/>
            </a:pPr>
            <a:endParaRPr lang="pt-BR" altLang="pt-BR" sz="1800" b="1"/>
          </a:p>
          <a:p>
            <a:pPr eaLnBrk="1" hangingPunct="1">
              <a:spcBef>
                <a:spcPct val="0"/>
              </a:spcBef>
              <a:buFontTx/>
              <a:buNone/>
            </a:pPr>
            <a:r>
              <a:rPr lang="pt-BR" altLang="pt-BR" sz="1800" b="1"/>
              <a:t>(a), (b) modelo e armadura para pilar e viga com dimensões semelhantes;</a:t>
            </a:r>
          </a:p>
          <a:p>
            <a:pPr eaLnBrk="1" hangingPunct="1">
              <a:spcBef>
                <a:spcPct val="0"/>
              </a:spcBef>
              <a:buFontTx/>
              <a:buNone/>
            </a:pPr>
            <a:endParaRPr lang="pt-BR" altLang="pt-BR" sz="1800" b="1"/>
          </a:p>
          <a:p>
            <a:pPr eaLnBrk="1" hangingPunct="1">
              <a:spcBef>
                <a:spcPct val="0"/>
              </a:spcBef>
              <a:buFontTx/>
              <a:buNone/>
            </a:pPr>
            <a:r>
              <a:rPr lang="pt-BR" altLang="pt-BR" sz="1800" b="1"/>
              <a:t>(c), (d) modelo inadequado e armadura para pilar e viga com dimensões diferentes;</a:t>
            </a:r>
          </a:p>
          <a:p>
            <a:pPr eaLnBrk="1" hangingPunct="1">
              <a:spcBef>
                <a:spcPct val="0"/>
              </a:spcBef>
              <a:buFontTx/>
              <a:buNone/>
            </a:pPr>
            <a:endParaRPr lang="pt-BR" altLang="pt-BR" sz="1800" b="1"/>
          </a:p>
          <a:p>
            <a:pPr eaLnBrk="1" hangingPunct="1">
              <a:spcBef>
                <a:spcPct val="0"/>
              </a:spcBef>
              <a:buFontTx/>
              <a:buNone/>
            </a:pPr>
            <a:r>
              <a:rPr lang="pt-BR" altLang="pt-BR" sz="1800" b="1"/>
              <a:t>(e), (f) modelo adequado e armadura para pilar e viga com dimensões diferentes.</a:t>
            </a:r>
          </a:p>
        </p:txBody>
      </p:sp>
      <p:pic>
        <p:nvPicPr>
          <p:cNvPr id="49157" name="Picture 6">
            <a:extLst>
              <a:ext uri="{FF2B5EF4-FFF2-40B4-BE49-F238E27FC236}">
                <a16:creationId xmlns:a16="http://schemas.microsoft.com/office/drawing/2014/main" id="{4794D053-F32F-F428-F5E9-69393CB69F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0"/>
            <a:ext cx="5319712" cy="683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056926B5-990D-A5E0-9AA8-227F84EB7B8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sp>
        <p:nvSpPr>
          <p:cNvPr id="50179" name="Rectangle 3">
            <a:extLst>
              <a:ext uri="{FF2B5EF4-FFF2-40B4-BE49-F238E27FC236}">
                <a16:creationId xmlns:a16="http://schemas.microsoft.com/office/drawing/2014/main" id="{43906879-F2B6-8150-1934-CF84BB2A1298}"/>
              </a:ext>
            </a:extLst>
          </p:cNvPr>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sp>
        <p:nvSpPr>
          <p:cNvPr id="50180" name="Text Box 4">
            <a:extLst>
              <a:ext uri="{FF2B5EF4-FFF2-40B4-BE49-F238E27FC236}">
                <a16:creationId xmlns:a16="http://schemas.microsoft.com/office/drawing/2014/main" id="{C478DE64-6B56-7FFE-5F32-1ABAD8E072CE}"/>
              </a:ext>
            </a:extLst>
          </p:cNvPr>
          <p:cNvSpPr txBox="1">
            <a:spLocks noChangeArrowheads="1"/>
          </p:cNvSpPr>
          <p:nvPr/>
        </p:nvSpPr>
        <p:spPr bwMode="auto">
          <a:xfrm>
            <a:off x="5651500" y="1412875"/>
            <a:ext cx="3313113" cy="421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eaLnBrk="0" fontAlgn="base" hangingPunct="0">
              <a:spcBef>
                <a:spcPct val="0"/>
              </a:spcBef>
              <a:spcAft>
                <a:spcPct val="0"/>
              </a:spcAft>
              <a:defRPr>
                <a:solidFill>
                  <a:schemeClr val="tx1"/>
                </a:solidFill>
                <a:latin typeface="Arial" panose="020B0604020202020204" pitchFamily="34" charset="0"/>
              </a:defRPr>
            </a:lvl6pPr>
            <a:lvl7pPr marL="3086100" indent="-342900" eaLnBrk="0" fontAlgn="base" hangingPunct="0">
              <a:spcBef>
                <a:spcPct val="0"/>
              </a:spcBef>
              <a:spcAft>
                <a:spcPct val="0"/>
              </a:spcAft>
              <a:defRPr>
                <a:solidFill>
                  <a:schemeClr val="tx1"/>
                </a:solidFill>
                <a:latin typeface="Arial" panose="020B0604020202020204" pitchFamily="34" charset="0"/>
              </a:defRPr>
            </a:lvl7pPr>
            <a:lvl8pPr marL="3543300" indent="-342900" eaLnBrk="0" fontAlgn="base" hangingPunct="0">
              <a:spcBef>
                <a:spcPct val="0"/>
              </a:spcBef>
              <a:spcAft>
                <a:spcPct val="0"/>
              </a:spcAft>
              <a:defRPr>
                <a:solidFill>
                  <a:schemeClr val="tx1"/>
                </a:solidFill>
                <a:latin typeface="Arial" panose="020B0604020202020204" pitchFamily="34" charset="0"/>
              </a:defRPr>
            </a:lvl8pPr>
            <a:lvl9pPr marL="4000500" indent="-3429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pt-BR" altLang="pt-BR" b="1"/>
              <a:t>Viga com abertura: </a:t>
            </a:r>
          </a:p>
          <a:p>
            <a:pPr eaLnBrk="1" hangingPunct="1"/>
            <a:endParaRPr lang="pt-BR" altLang="pt-BR" b="1"/>
          </a:p>
          <a:p>
            <a:pPr eaLnBrk="1" hangingPunct="1">
              <a:buFontTx/>
              <a:buAutoNum type="alphaLcParenBoth"/>
            </a:pPr>
            <a:r>
              <a:rPr lang="pt-BR" altLang="pt-BR" b="1"/>
              <a:t>regiões B e D; </a:t>
            </a:r>
          </a:p>
          <a:p>
            <a:pPr eaLnBrk="1" hangingPunct="1">
              <a:buFontTx/>
              <a:buAutoNum type="alphaLcParenBoth"/>
            </a:pPr>
            <a:endParaRPr lang="pt-BR" altLang="pt-BR" b="1"/>
          </a:p>
          <a:p>
            <a:pPr eaLnBrk="1" hangingPunct="1">
              <a:buFontTx/>
              <a:buAutoNum type="alphaLcParenBoth"/>
            </a:pPr>
            <a:r>
              <a:rPr lang="pt-BR" altLang="pt-BR" b="1"/>
              <a:t>forças no contorno das regiões junto a abertura;</a:t>
            </a:r>
          </a:p>
          <a:p>
            <a:pPr eaLnBrk="1" hangingPunct="1">
              <a:buFontTx/>
              <a:buAutoNum type="alphaLcParenBoth"/>
            </a:pPr>
            <a:endParaRPr lang="pt-BR" altLang="pt-BR" b="1"/>
          </a:p>
          <a:p>
            <a:pPr eaLnBrk="1" hangingPunct="1"/>
            <a:r>
              <a:rPr lang="pt-BR" altLang="pt-BR" b="1"/>
              <a:t>(c) modelos de bielas e de tirantes para as regiões junto a abertura; </a:t>
            </a:r>
          </a:p>
          <a:p>
            <a:pPr eaLnBrk="1" hangingPunct="1"/>
            <a:endParaRPr lang="pt-BR" altLang="pt-BR" b="1"/>
          </a:p>
          <a:p>
            <a:pPr eaLnBrk="1" hangingPunct="1"/>
            <a:r>
              <a:rPr lang="pt-BR" altLang="pt-BR" b="1"/>
              <a:t>(d) esforços nos estribos;</a:t>
            </a:r>
          </a:p>
          <a:p>
            <a:pPr eaLnBrk="1" hangingPunct="1"/>
            <a:endParaRPr lang="pt-BR" altLang="pt-BR" b="1"/>
          </a:p>
          <a:p>
            <a:pPr eaLnBrk="1" hangingPunct="1"/>
            <a:r>
              <a:rPr lang="pt-BR" altLang="pt-BR" b="1"/>
              <a:t>(e) detalhamento da armadura</a:t>
            </a:r>
            <a:r>
              <a:rPr lang="pt-BR" altLang="pt-BR"/>
              <a:t> </a:t>
            </a:r>
          </a:p>
        </p:txBody>
      </p:sp>
      <p:pic>
        <p:nvPicPr>
          <p:cNvPr id="50181" name="Picture 6">
            <a:extLst>
              <a:ext uri="{FF2B5EF4-FFF2-40B4-BE49-F238E27FC236}">
                <a16:creationId xmlns:a16="http://schemas.microsoft.com/office/drawing/2014/main" id="{40FD33DF-136E-F822-C749-CE4A05D6CF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0"/>
            <a:ext cx="4987925" cy="683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6CC79098-32E4-0713-DAFB-9A3DF00A6543}"/>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sp>
        <p:nvSpPr>
          <p:cNvPr id="51203" name="Rectangle 3">
            <a:extLst>
              <a:ext uri="{FF2B5EF4-FFF2-40B4-BE49-F238E27FC236}">
                <a16:creationId xmlns:a16="http://schemas.microsoft.com/office/drawing/2014/main" id="{693BC05D-EE58-5083-60BD-07F34325BDAA}"/>
              </a:ext>
            </a:extLst>
          </p:cNvPr>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sp>
        <p:nvSpPr>
          <p:cNvPr id="51204" name="Text Box 4">
            <a:extLst>
              <a:ext uri="{FF2B5EF4-FFF2-40B4-BE49-F238E27FC236}">
                <a16:creationId xmlns:a16="http://schemas.microsoft.com/office/drawing/2014/main" id="{52B3FF75-8BD2-0468-DA08-C2D6AAF940A0}"/>
              </a:ext>
            </a:extLst>
          </p:cNvPr>
          <p:cNvSpPr txBox="1">
            <a:spLocks noChangeArrowheads="1"/>
          </p:cNvSpPr>
          <p:nvPr/>
        </p:nvSpPr>
        <p:spPr bwMode="auto">
          <a:xfrm>
            <a:off x="4932363" y="2349500"/>
            <a:ext cx="3816350" cy="201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eaLnBrk="0" fontAlgn="base" hangingPunct="0">
              <a:spcBef>
                <a:spcPct val="0"/>
              </a:spcBef>
              <a:spcAft>
                <a:spcPct val="0"/>
              </a:spcAft>
              <a:defRPr>
                <a:solidFill>
                  <a:schemeClr val="tx1"/>
                </a:solidFill>
                <a:latin typeface="Arial" panose="020B0604020202020204" pitchFamily="34" charset="0"/>
              </a:defRPr>
            </a:lvl6pPr>
            <a:lvl7pPr marL="3086100" indent="-342900" eaLnBrk="0" fontAlgn="base" hangingPunct="0">
              <a:spcBef>
                <a:spcPct val="0"/>
              </a:spcBef>
              <a:spcAft>
                <a:spcPct val="0"/>
              </a:spcAft>
              <a:defRPr>
                <a:solidFill>
                  <a:schemeClr val="tx1"/>
                </a:solidFill>
                <a:latin typeface="Arial" panose="020B0604020202020204" pitchFamily="34" charset="0"/>
              </a:defRPr>
            </a:lvl7pPr>
            <a:lvl8pPr marL="3543300" indent="-342900" eaLnBrk="0" fontAlgn="base" hangingPunct="0">
              <a:spcBef>
                <a:spcPct val="0"/>
              </a:spcBef>
              <a:spcAft>
                <a:spcPct val="0"/>
              </a:spcAft>
              <a:defRPr>
                <a:solidFill>
                  <a:schemeClr val="tx1"/>
                </a:solidFill>
                <a:latin typeface="Arial" panose="020B0604020202020204" pitchFamily="34" charset="0"/>
              </a:defRPr>
            </a:lvl8pPr>
            <a:lvl9pPr marL="4000500" indent="-3429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pt-BR" altLang="pt-BR" b="1"/>
              <a:t>Condições diferentes de apoio levam a diferentes modelos de bielas e de tirantes e</a:t>
            </a:r>
          </a:p>
          <a:p>
            <a:pPr eaLnBrk="1" hangingPunct="1"/>
            <a:r>
              <a:rPr lang="pt-BR" altLang="pt-BR" b="1"/>
              <a:t>diferentes detalhamentos de armadura para balanços curtos.</a:t>
            </a:r>
          </a:p>
          <a:p>
            <a:pPr eaLnBrk="1" hangingPunct="1"/>
            <a:endParaRPr lang="pt-BR" altLang="pt-BR" b="1"/>
          </a:p>
          <a:p>
            <a:pPr eaLnBrk="1" hangingPunct="1"/>
            <a:endParaRPr lang="pt-BR" altLang="pt-BR" b="1"/>
          </a:p>
        </p:txBody>
      </p:sp>
      <p:pic>
        <p:nvPicPr>
          <p:cNvPr id="51205" name="Picture 6">
            <a:extLst>
              <a:ext uri="{FF2B5EF4-FFF2-40B4-BE49-F238E27FC236}">
                <a16:creationId xmlns:a16="http://schemas.microsoft.com/office/drawing/2014/main" id="{D5256527-3644-A24E-69D9-CF121BC9DD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14288"/>
            <a:ext cx="3336925" cy="684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6146" name="Text Box 3">
            <a:extLst>
              <a:ext uri="{FF2B5EF4-FFF2-40B4-BE49-F238E27FC236}">
                <a16:creationId xmlns:a16="http://schemas.microsoft.com/office/drawing/2014/main" id="{22866D26-BFCF-4EDF-B2A9-581D2BB5D142}"/>
              </a:ext>
            </a:extLst>
          </p:cNvPr>
          <p:cNvSpPr txBox="1">
            <a:spLocks noChangeArrowheads="1"/>
          </p:cNvSpPr>
          <p:nvPr/>
        </p:nvSpPr>
        <p:spPr bwMode="auto">
          <a:xfrm>
            <a:off x="684213" y="1700213"/>
            <a:ext cx="8064500" cy="2976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pt-BR" altLang="pt-BR" sz="1800" b="1"/>
              <a:t>Os modelos de bielas e tirantes permitem, também, estabelecer o detalhamento mais adequado para uma estrutura, substituindo procedimentos empíricos e regras baseadas na experiência por uma metodologia racional de projeto.</a:t>
            </a:r>
          </a:p>
          <a:p>
            <a:pPr eaLnBrk="1" hangingPunct="1">
              <a:spcBef>
                <a:spcPct val="0"/>
              </a:spcBef>
              <a:buFontTx/>
              <a:buNone/>
            </a:pPr>
            <a:endParaRPr lang="pt-BR" altLang="pt-BR" sz="1800" b="1"/>
          </a:p>
          <a:p>
            <a:pPr eaLnBrk="1" hangingPunct="1">
              <a:spcBef>
                <a:spcPct val="0"/>
              </a:spcBef>
              <a:buFontTx/>
              <a:buNone/>
            </a:pPr>
            <a:r>
              <a:rPr lang="pt-BR" altLang="pt-BR" sz="1800" b="1"/>
              <a:t>Neste trabalho, apresenta-se uma introdução à utilização dos modelos de bielas e tirantes, mostrando-se  como desenvolver sistematicamente estes modelos e as regras para o dimensionamento dos elementos do modelo</a:t>
            </a:r>
          </a:p>
          <a:p>
            <a:pPr eaLnBrk="1" hangingPunct="1">
              <a:spcBef>
                <a:spcPct val="50000"/>
              </a:spcBef>
              <a:buFontTx/>
              <a:buNone/>
            </a:pPr>
            <a:endParaRPr lang="pt-BR" altLang="pt-BR" sz="18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A000F028-E6F2-D939-5BF4-113B00001AB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sp>
        <p:nvSpPr>
          <p:cNvPr id="52227" name="Rectangle 3">
            <a:extLst>
              <a:ext uri="{FF2B5EF4-FFF2-40B4-BE49-F238E27FC236}">
                <a16:creationId xmlns:a16="http://schemas.microsoft.com/office/drawing/2014/main" id="{568A5645-4136-BCDB-3BCF-C1E2FE7DD507}"/>
              </a:ext>
            </a:extLst>
          </p:cNvPr>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sp>
        <p:nvSpPr>
          <p:cNvPr id="52228" name="Text Box 4">
            <a:extLst>
              <a:ext uri="{FF2B5EF4-FFF2-40B4-BE49-F238E27FC236}">
                <a16:creationId xmlns:a16="http://schemas.microsoft.com/office/drawing/2014/main" id="{84BC4F28-794A-20EC-1B30-CD4E45437943}"/>
              </a:ext>
            </a:extLst>
          </p:cNvPr>
          <p:cNvSpPr txBox="1">
            <a:spLocks noChangeArrowheads="1"/>
          </p:cNvSpPr>
          <p:nvPr/>
        </p:nvSpPr>
        <p:spPr bwMode="auto">
          <a:xfrm>
            <a:off x="684213" y="765175"/>
            <a:ext cx="8064500" cy="5310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eaLnBrk="0" fontAlgn="base" hangingPunct="0">
              <a:spcBef>
                <a:spcPct val="0"/>
              </a:spcBef>
              <a:spcAft>
                <a:spcPct val="0"/>
              </a:spcAft>
              <a:defRPr>
                <a:solidFill>
                  <a:schemeClr val="tx1"/>
                </a:solidFill>
                <a:latin typeface="Arial" panose="020B0604020202020204" pitchFamily="34" charset="0"/>
              </a:defRPr>
            </a:lvl6pPr>
            <a:lvl7pPr marL="3086100" indent="-342900" eaLnBrk="0" fontAlgn="base" hangingPunct="0">
              <a:spcBef>
                <a:spcPct val="0"/>
              </a:spcBef>
              <a:spcAft>
                <a:spcPct val="0"/>
              </a:spcAft>
              <a:defRPr>
                <a:solidFill>
                  <a:schemeClr val="tx1"/>
                </a:solidFill>
                <a:latin typeface="Arial" panose="020B0604020202020204" pitchFamily="34" charset="0"/>
              </a:defRPr>
            </a:lvl7pPr>
            <a:lvl8pPr marL="3543300" indent="-342900" eaLnBrk="0" fontAlgn="base" hangingPunct="0">
              <a:spcBef>
                <a:spcPct val="0"/>
              </a:spcBef>
              <a:spcAft>
                <a:spcPct val="0"/>
              </a:spcAft>
              <a:defRPr>
                <a:solidFill>
                  <a:schemeClr val="tx1"/>
                </a:solidFill>
                <a:latin typeface="Arial" panose="020B0604020202020204" pitchFamily="34" charset="0"/>
              </a:defRPr>
            </a:lvl8pPr>
            <a:lvl9pPr marL="4000500" indent="-3429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pt-BR" altLang="pt-BR" b="1" dirty="0"/>
              <a:t>3 - EXEMPLO DE APLICAÇÃO</a:t>
            </a:r>
          </a:p>
          <a:p>
            <a:pPr eaLnBrk="1" hangingPunct="1"/>
            <a:endParaRPr lang="pt-BR" altLang="pt-BR" b="1" dirty="0"/>
          </a:p>
          <a:p>
            <a:pPr eaLnBrk="1" hangingPunct="1"/>
            <a:r>
              <a:rPr lang="pt-BR" altLang="pt-BR" b="1" dirty="0"/>
              <a:t>Neste capítulo, apresenta-se um exemplo completo de aplicação do método das bielas e dos tirantes para o projeto de uma viga parede com uma grande abertura, conforme desenvolvido por </a:t>
            </a:r>
            <a:r>
              <a:rPr lang="pt-BR" altLang="pt-BR" b="1" dirty="0" err="1"/>
              <a:t>Schlaich</a:t>
            </a:r>
            <a:r>
              <a:rPr lang="pt-BR" altLang="pt-BR" b="1" dirty="0"/>
              <a:t>, </a:t>
            </a:r>
            <a:r>
              <a:rPr lang="pt-BR" altLang="pt-BR" b="1" dirty="0" err="1"/>
              <a:t>Schäfer</a:t>
            </a:r>
            <a:r>
              <a:rPr lang="pt-BR" altLang="pt-BR" b="1" dirty="0"/>
              <a:t> e </a:t>
            </a:r>
            <a:r>
              <a:rPr lang="pt-BR" altLang="pt-BR" b="1" dirty="0" err="1"/>
              <a:t>Jennewein</a:t>
            </a:r>
            <a:r>
              <a:rPr lang="pt-BR" altLang="pt-BR" b="1" dirty="0"/>
              <a:t> (1987). </a:t>
            </a:r>
          </a:p>
          <a:p>
            <a:pPr eaLnBrk="1" hangingPunct="1"/>
            <a:endParaRPr lang="pt-BR" altLang="pt-BR" b="1" dirty="0"/>
          </a:p>
          <a:p>
            <a:pPr eaLnBrk="1" hangingPunct="1"/>
            <a:r>
              <a:rPr lang="pt-BR" altLang="pt-BR" b="1" dirty="0"/>
              <a:t>Neste exemplo, mostram-se:</a:t>
            </a:r>
          </a:p>
          <a:p>
            <a:pPr eaLnBrk="1" hangingPunct="1"/>
            <a:endParaRPr lang="pt-BR" altLang="pt-BR" b="1" dirty="0"/>
          </a:p>
          <a:p>
            <a:pPr eaLnBrk="1" hangingPunct="1"/>
            <a:r>
              <a:rPr lang="pt-BR" altLang="pt-BR" b="1" dirty="0"/>
              <a:t>- o estabelecimento dos modelos de bielas e tirantes;</a:t>
            </a:r>
          </a:p>
          <a:p>
            <a:pPr eaLnBrk="1" hangingPunct="1"/>
            <a:endParaRPr lang="pt-BR" altLang="pt-BR" b="1" dirty="0"/>
          </a:p>
          <a:p>
            <a:pPr eaLnBrk="1" hangingPunct="1"/>
            <a:r>
              <a:rPr lang="pt-BR" altLang="pt-BR" b="1" dirty="0"/>
              <a:t>- o cálculo dos esforços nas bielas e tirantes;</a:t>
            </a:r>
          </a:p>
          <a:p>
            <a:pPr eaLnBrk="1" hangingPunct="1"/>
            <a:endParaRPr lang="pt-BR" altLang="pt-BR" b="1" dirty="0"/>
          </a:p>
          <a:p>
            <a:pPr eaLnBrk="1" hangingPunct="1"/>
            <a:r>
              <a:rPr lang="pt-BR" altLang="pt-BR" b="1" dirty="0"/>
              <a:t>- o dimensionamento dos tirantes de armadura;</a:t>
            </a:r>
          </a:p>
          <a:p>
            <a:pPr eaLnBrk="1" hangingPunct="1"/>
            <a:endParaRPr lang="pt-BR" altLang="pt-BR" b="1" dirty="0"/>
          </a:p>
          <a:p>
            <a:pPr eaLnBrk="1" hangingPunct="1"/>
            <a:r>
              <a:rPr lang="pt-BR" altLang="pt-BR" b="1" dirty="0"/>
              <a:t>- a verificação das tensões das bielas e nós críticos;</a:t>
            </a:r>
          </a:p>
          <a:p>
            <a:pPr eaLnBrk="1" hangingPunct="1"/>
            <a:endParaRPr lang="pt-BR" altLang="pt-BR" b="1" dirty="0"/>
          </a:p>
          <a:p>
            <a:pPr eaLnBrk="1" hangingPunct="1"/>
            <a:r>
              <a:rPr lang="pt-BR" altLang="pt-BR" b="1" dirty="0"/>
              <a:t>- o detalhamento da estrutura.</a:t>
            </a:r>
          </a:p>
          <a:p>
            <a:pPr eaLnBrk="1" hangingPunct="1"/>
            <a:endParaRPr lang="pt-BR" altLang="pt-BR" b="1"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F71C4A6A-D6DF-61C6-AA6A-15E27F50354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sp>
        <p:nvSpPr>
          <p:cNvPr id="53251" name="Rectangle 3">
            <a:extLst>
              <a:ext uri="{FF2B5EF4-FFF2-40B4-BE49-F238E27FC236}">
                <a16:creationId xmlns:a16="http://schemas.microsoft.com/office/drawing/2014/main" id="{CCBF4AF3-9FCB-916A-B4B9-49DE723214F1}"/>
              </a:ext>
            </a:extLst>
          </p:cNvPr>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sp>
        <p:nvSpPr>
          <p:cNvPr id="53252" name="Text Box 4">
            <a:extLst>
              <a:ext uri="{FF2B5EF4-FFF2-40B4-BE49-F238E27FC236}">
                <a16:creationId xmlns:a16="http://schemas.microsoft.com/office/drawing/2014/main" id="{843760ED-17E4-B547-2001-00DED8D21C61}"/>
              </a:ext>
            </a:extLst>
          </p:cNvPr>
          <p:cNvSpPr txBox="1">
            <a:spLocks noChangeArrowheads="1"/>
          </p:cNvSpPr>
          <p:nvPr/>
        </p:nvSpPr>
        <p:spPr bwMode="auto">
          <a:xfrm>
            <a:off x="468313" y="5516563"/>
            <a:ext cx="84963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eaLnBrk="0" fontAlgn="base" hangingPunct="0">
              <a:spcBef>
                <a:spcPct val="0"/>
              </a:spcBef>
              <a:spcAft>
                <a:spcPct val="0"/>
              </a:spcAft>
              <a:defRPr>
                <a:solidFill>
                  <a:schemeClr val="tx1"/>
                </a:solidFill>
                <a:latin typeface="Arial" panose="020B0604020202020204" pitchFamily="34" charset="0"/>
              </a:defRPr>
            </a:lvl6pPr>
            <a:lvl7pPr marL="3086100" indent="-342900" eaLnBrk="0" fontAlgn="base" hangingPunct="0">
              <a:spcBef>
                <a:spcPct val="0"/>
              </a:spcBef>
              <a:spcAft>
                <a:spcPct val="0"/>
              </a:spcAft>
              <a:defRPr>
                <a:solidFill>
                  <a:schemeClr val="tx1"/>
                </a:solidFill>
                <a:latin typeface="Arial" panose="020B0604020202020204" pitchFamily="34" charset="0"/>
              </a:defRPr>
            </a:lvl7pPr>
            <a:lvl8pPr marL="3543300" indent="-342900" eaLnBrk="0" fontAlgn="base" hangingPunct="0">
              <a:spcBef>
                <a:spcPct val="0"/>
              </a:spcBef>
              <a:spcAft>
                <a:spcPct val="0"/>
              </a:spcAft>
              <a:defRPr>
                <a:solidFill>
                  <a:schemeClr val="tx1"/>
                </a:solidFill>
                <a:latin typeface="Arial" panose="020B0604020202020204" pitchFamily="34" charset="0"/>
              </a:defRPr>
            </a:lvl8pPr>
            <a:lvl9pPr marL="4000500" indent="-3429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pt-BR" altLang="pt-BR" b="1"/>
              <a:t>As dimensões e as cargas da viga parede estão apresentadas na figura.</a:t>
            </a:r>
          </a:p>
          <a:p>
            <a:pPr eaLnBrk="1" hangingPunct="1"/>
            <a:r>
              <a:rPr lang="pt-BR" altLang="pt-BR" b="1"/>
              <a:t>A tensão de cálculo à compressão do concreto foi tomada como </a:t>
            </a:r>
          </a:p>
          <a:p>
            <a:pPr eaLnBrk="1" hangingPunct="1"/>
            <a:r>
              <a:rPr lang="pt-BR" altLang="pt-BR" b="1">
                <a:sym typeface="Symbol" panose="05050102010706020507" pitchFamily="18" charset="2"/>
              </a:rPr>
              <a:t></a:t>
            </a:r>
            <a:r>
              <a:rPr lang="pt-BR" altLang="pt-BR" b="1" baseline="-25000"/>
              <a:t>cd</a:t>
            </a:r>
            <a:r>
              <a:rPr lang="pt-BR" altLang="pt-BR" b="1"/>
              <a:t> = 0,85 f</a:t>
            </a:r>
            <a:r>
              <a:rPr lang="pt-BR" altLang="pt-BR" b="1" baseline="-25000"/>
              <a:t>cd</a:t>
            </a:r>
            <a:r>
              <a:rPr lang="pt-BR" altLang="pt-BR"/>
              <a:t> =</a:t>
            </a:r>
            <a:r>
              <a:rPr lang="pt-BR" altLang="pt-BR" b="1"/>
              <a:t>17 MPa e a resistência de cálculo do aço foi tomada como sendo f</a:t>
            </a:r>
            <a:r>
              <a:rPr lang="pt-BR" altLang="pt-BR" b="1" baseline="-25000"/>
              <a:t>yd</a:t>
            </a:r>
            <a:r>
              <a:rPr lang="pt-BR" altLang="pt-BR" b="1"/>
              <a:t> = 434 MPa.</a:t>
            </a:r>
          </a:p>
        </p:txBody>
      </p:sp>
      <p:pic>
        <p:nvPicPr>
          <p:cNvPr id="53253" name="Picture 5">
            <a:extLst>
              <a:ext uri="{FF2B5EF4-FFF2-40B4-BE49-F238E27FC236}">
                <a16:creationId xmlns:a16="http://schemas.microsoft.com/office/drawing/2014/main" id="{4ACE2EDE-4CDB-DA2F-6934-669D22B5B9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0"/>
            <a:ext cx="6478587" cy="541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BA9BEEC3-0C04-C080-EB06-8F0E2A43B4C8}"/>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sp>
        <p:nvSpPr>
          <p:cNvPr id="54275" name="Rectangle 3">
            <a:extLst>
              <a:ext uri="{FF2B5EF4-FFF2-40B4-BE49-F238E27FC236}">
                <a16:creationId xmlns:a16="http://schemas.microsoft.com/office/drawing/2014/main" id="{0BBB3F64-8888-99F7-79FD-8634B2472540}"/>
              </a:ext>
            </a:extLst>
          </p:cNvPr>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sp>
        <p:nvSpPr>
          <p:cNvPr id="54276" name="Text Box 4">
            <a:extLst>
              <a:ext uri="{FF2B5EF4-FFF2-40B4-BE49-F238E27FC236}">
                <a16:creationId xmlns:a16="http://schemas.microsoft.com/office/drawing/2014/main" id="{F48E2B49-76DD-D5B6-5F74-575C0ADA7432}"/>
              </a:ext>
            </a:extLst>
          </p:cNvPr>
          <p:cNvSpPr txBox="1">
            <a:spLocks noChangeArrowheads="1"/>
          </p:cNvSpPr>
          <p:nvPr/>
        </p:nvSpPr>
        <p:spPr bwMode="auto">
          <a:xfrm>
            <a:off x="2484438" y="2276475"/>
            <a:ext cx="4032250" cy="201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eaLnBrk="0" fontAlgn="base" hangingPunct="0">
              <a:spcBef>
                <a:spcPct val="0"/>
              </a:spcBef>
              <a:spcAft>
                <a:spcPct val="0"/>
              </a:spcAft>
              <a:defRPr>
                <a:solidFill>
                  <a:schemeClr val="tx1"/>
                </a:solidFill>
                <a:latin typeface="Arial" panose="020B0604020202020204" pitchFamily="34" charset="0"/>
              </a:defRPr>
            </a:lvl6pPr>
            <a:lvl7pPr marL="3086100" indent="-342900" eaLnBrk="0" fontAlgn="base" hangingPunct="0">
              <a:spcBef>
                <a:spcPct val="0"/>
              </a:spcBef>
              <a:spcAft>
                <a:spcPct val="0"/>
              </a:spcAft>
              <a:defRPr>
                <a:solidFill>
                  <a:schemeClr val="tx1"/>
                </a:solidFill>
                <a:latin typeface="Arial" panose="020B0604020202020204" pitchFamily="34" charset="0"/>
              </a:defRPr>
            </a:lvl7pPr>
            <a:lvl8pPr marL="3543300" indent="-342900" eaLnBrk="0" fontAlgn="base" hangingPunct="0">
              <a:spcBef>
                <a:spcPct val="0"/>
              </a:spcBef>
              <a:spcAft>
                <a:spcPct val="0"/>
              </a:spcAft>
              <a:defRPr>
                <a:solidFill>
                  <a:schemeClr val="tx1"/>
                </a:solidFill>
                <a:latin typeface="Arial" panose="020B0604020202020204" pitchFamily="34" charset="0"/>
              </a:defRPr>
            </a:lvl8pPr>
            <a:lvl9pPr marL="4000500" indent="-342900" eaLnBrk="0" fontAlgn="base" hangingPunct="0">
              <a:spcBef>
                <a:spcPct val="0"/>
              </a:spcBef>
              <a:spcAft>
                <a:spcPct val="0"/>
              </a:spcAft>
              <a:defRPr>
                <a:solidFill>
                  <a:schemeClr val="tx1"/>
                </a:solidFill>
                <a:latin typeface="Arial" panose="020B0604020202020204" pitchFamily="34" charset="0"/>
              </a:defRPr>
            </a:lvl9pPr>
          </a:lstStyle>
          <a:p>
            <a:pPr eaLnBrk="1" hangingPunct="1">
              <a:buFontTx/>
              <a:buAutoNum type="alphaLcParenBoth"/>
            </a:pPr>
            <a:r>
              <a:rPr lang="pt-BR" altLang="pt-BR" b="1"/>
              <a:t> Cálculo das reações externas:</a:t>
            </a:r>
          </a:p>
          <a:p>
            <a:pPr eaLnBrk="1" hangingPunct="1">
              <a:buFontTx/>
              <a:buAutoNum type="alphaLcParenBoth"/>
            </a:pPr>
            <a:endParaRPr lang="pt-BR" altLang="pt-BR" b="1"/>
          </a:p>
          <a:p>
            <a:pPr eaLnBrk="1" hangingPunct="1"/>
            <a:r>
              <a:rPr lang="pt-BR" altLang="pt-BR" b="1"/>
              <a:t>	A = 3 x 2,5 / 7,0 = 1,07 MN</a:t>
            </a:r>
          </a:p>
          <a:p>
            <a:pPr eaLnBrk="1" hangingPunct="1"/>
            <a:endParaRPr lang="pt-BR" altLang="pt-BR" b="1"/>
          </a:p>
          <a:p>
            <a:pPr eaLnBrk="1" hangingPunct="1"/>
            <a:r>
              <a:rPr lang="pt-BR" altLang="pt-BR" b="1"/>
              <a:t>	B = 3 x 4,5 / 7,0 = 1,93 MN</a:t>
            </a:r>
          </a:p>
          <a:p>
            <a:pPr eaLnBrk="1" hangingPunct="1"/>
            <a:endParaRPr lang="pt-BR" altLang="pt-BR" b="1"/>
          </a:p>
          <a:p>
            <a:pPr eaLnBrk="1" hangingPunct="1"/>
            <a:r>
              <a:rPr lang="pt-BR" altLang="pt-BR" b="1"/>
              <a:t>	F</a:t>
            </a:r>
            <a:r>
              <a:rPr lang="pt-BR" altLang="pt-BR" b="1" baseline="-25000"/>
              <a:t>u</a:t>
            </a:r>
            <a:r>
              <a:rPr lang="pt-BR" altLang="pt-BR" b="1"/>
              <a:t> = A + B = 3,00 MN</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6C181602-9054-B9EC-760B-3005AA79275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sp>
        <p:nvSpPr>
          <p:cNvPr id="55299" name="Rectangle 3">
            <a:extLst>
              <a:ext uri="{FF2B5EF4-FFF2-40B4-BE49-F238E27FC236}">
                <a16:creationId xmlns:a16="http://schemas.microsoft.com/office/drawing/2014/main" id="{65E4F0B1-262C-5667-8FAE-4131C267F989}"/>
              </a:ext>
            </a:extLst>
          </p:cNvPr>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sp>
        <p:nvSpPr>
          <p:cNvPr id="55300" name="Text Box 4">
            <a:extLst>
              <a:ext uri="{FF2B5EF4-FFF2-40B4-BE49-F238E27FC236}">
                <a16:creationId xmlns:a16="http://schemas.microsoft.com/office/drawing/2014/main" id="{BB7ED1B6-82D4-27A3-C584-09498A1B1738}"/>
              </a:ext>
            </a:extLst>
          </p:cNvPr>
          <p:cNvSpPr txBox="1">
            <a:spLocks noChangeArrowheads="1"/>
          </p:cNvSpPr>
          <p:nvPr/>
        </p:nvSpPr>
        <p:spPr bwMode="auto">
          <a:xfrm>
            <a:off x="250825" y="404813"/>
            <a:ext cx="8893175" cy="17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eaLnBrk="0" fontAlgn="base" hangingPunct="0">
              <a:spcBef>
                <a:spcPct val="0"/>
              </a:spcBef>
              <a:spcAft>
                <a:spcPct val="0"/>
              </a:spcAft>
              <a:defRPr>
                <a:solidFill>
                  <a:schemeClr val="tx1"/>
                </a:solidFill>
                <a:latin typeface="Arial" panose="020B0604020202020204" pitchFamily="34" charset="0"/>
              </a:defRPr>
            </a:lvl6pPr>
            <a:lvl7pPr marL="3086100" indent="-342900" eaLnBrk="0" fontAlgn="base" hangingPunct="0">
              <a:spcBef>
                <a:spcPct val="0"/>
              </a:spcBef>
              <a:spcAft>
                <a:spcPct val="0"/>
              </a:spcAft>
              <a:defRPr>
                <a:solidFill>
                  <a:schemeClr val="tx1"/>
                </a:solidFill>
                <a:latin typeface="Arial" panose="020B0604020202020204" pitchFamily="34" charset="0"/>
              </a:defRPr>
            </a:lvl7pPr>
            <a:lvl8pPr marL="3543300" indent="-342900" eaLnBrk="0" fontAlgn="base" hangingPunct="0">
              <a:spcBef>
                <a:spcPct val="0"/>
              </a:spcBef>
              <a:spcAft>
                <a:spcPct val="0"/>
              </a:spcAft>
              <a:defRPr>
                <a:solidFill>
                  <a:schemeClr val="tx1"/>
                </a:solidFill>
                <a:latin typeface="Arial" panose="020B0604020202020204" pitchFamily="34" charset="0"/>
              </a:defRPr>
            </a:lvl8pPr>
            <a:lvl9pPr marL="4000500" indent="-3429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pt-BR" altLang="pt-BR" b="1"/>
              <a:t>(b) Análise elástica de tensões:</a:t>
            </a:r>
          </a:p>
          <a:p>
            <a:pPr eaLnBrk="1" hangingPunct="1"/>
            <a:endParaRPr lang="pt-BR" altLang="pt-BR" b="1"/>
          </a:p>
          <a:p>
            <a:pPr eaLnBrk="1" hangingPunct="1"/>
            <a:r>
              <a:rPr lang="pt-BR" altLang="pt-BR" b="1"/>
              <a:t>Uma análise elástica, através do método dos elementos finitos facilita a definição do modelo. A figura apresenta o fluxo de tensões na viga parede, obtido pelo método dos elementos finitos.</a:t>
            </a:r>
          </a:p>
          <a:p>
            <a:pPr eaLnBrk="1" hangingPunct="1"/>
            <a:endParaRPr lang="pt-BR" altLang="pt-BR" b="1"/>
          </a:p>
        </p:txBody>
      </p:sp>
      <p:pic>
        <p:nvPicPr>
          <p:cNvPr id="55301" name="Picture 5">
            <a:extLst>
              <a:ext uri="{FF2B5EF4-FFF2-40B4-BE49-F238E27FC236}">
                <a16:creationId xmlns:a16="http://schemas.microsoft.com/office/drawing/2014/main" id="{2FA1F6BB-C5ED-1652-00E6-2828FF7DDA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8950" y="1912938"/>
            <a:ext cx="5549900" cy="490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739DC238-0E99-7FC7-F421-3A8C85AC216A}"/>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sp>
        <p:nvSpPr>
          <p:cNvPr id="56323" name="Rectangle 3">
            <a:extLst>
              <a:ext uri="{FF2B5EF4-FFF2-40B4-BE49-F238E27FC236}">
                <a16:creationId xmlns:a16="http://schemas.microsoft.com/office/drawing/2014/main" id="{BFDB7E58-FE2D-EA18-64A0-71897C4C362B}"/>
              </a:ext>
            </a:extLst>
          </p:cNvPr>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sp>
        <p:nvSpPr>
          <p:cNvPr id="56324" name="Text Box 4">
            <a:extLst>
              <a:ext uri="{FF2B5EF4-FFF2-40B4-BE49-F238E27FC236}">
                <a16:creationId xmlns:a16="http://schemas.microsoft.com/office/drawing/2014/main" id="{48A6EDA2-017B-2E8F-A159-C4CD3B30419C}"/>
              </a:ext>
            </a:extLst>
          </p:cNvPr>
          <p:cNvSpPr txBox="1">
            <a:spLocks noChangeArrowheads="1"/>
          </p:cNvSpPr>
          <p:nvPr/>
        </p:nvSpPr>
        <p:spPr bwMode="auto">
          <a:xfrm>
            <a:off x="250825" y="333375"/>
            <a:ext cx="8893175" cy="17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eaLnBrk="0" fontAlgn="base" hangingPunct="0">
              <a:spcBef>
                <a:spcPct val="0"/>
              </a:spcBef>
              <a:spcAft>
                <a:spcPct val="0"/>
              </a:spcAft>
              <a:defRPr>
                <a:solidFill>
                  <a:schemeClr val="tx1"/>
                </a:solidFill>
                <a:latin typeface="Arial" panose="020B0604020202020204" pitchFamily="34" charset="0"/>
              </a:defRPr>
            </a:lvl6pPr>
            <a:lvl7pPr marL="3086100" indent="-342900" eaLnBrk="0" fontAlgn="base" hangingPunct="0">
              <a:spcBef>
                <a:spcPct val="0"/>
              </a:spcBef>
              <a:spcAft>
                <a:spcPct val="0"/>
              </a:spcAft>
              <a:defRPr>
                <a:solidFill>
                  <a:schemeClr val="tx1"/>
                </a:solidFill>
                <a:latin typeface="Arial" panose="020B0604020202020204" pitchFamily="34" charset="0"/>
              </a:defRPr>
            </a:lvl7pPr>
            <a:lvl8pPr marL="3543300" indent="-342900" eaLnBrk="0" fontAlgn="base" hangingPunct="0">
              <a:spcBef>
                <a:spcPct val="0"/>
              </a:spcBef>
              <a:spcAft>
                <a:spcPct val="0"/>
              </a:spcAft>
              <a:defRPr>
                <a:solidFill>
                  <a:schemeClr val="tx1"/>
                </a:solidFill>
                <a:latin typeface="Arial" panose="020B0604020202020204" pitchFamily="34" charset="0"/>
              </a:defRPr>
            </a:lvl8pPr>
            <a:lvl9pPr marL="4000500" indent="-3429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pt-BR" altLang="pt-BR" b="1"/>
              <a:t>(c) O modelo de bielas e tirantes:</a:t>
            </a:r>
          </a:p>
          <a:p>
            <a:pPr eaLnBrk="1" hangingPunct="1"/>
            <a:endParaRPr lang="pt-BR" altLang="pt-BR" b="1"/>
          </a:p>
          <a:p>
            <a:pPr eaLnBrk="1" hangingPunct="1"/>
            <a:r>
              <a:rPr lang="pt-BR" altLang="pt-BR" b="1"/>
              <a:t>A estrutura inteira é uma região D. Pode-se separar duas pequenas regiões B nos trechos lineares a esquerda e abaixo da abertura. </a:t>
            </a:r>
          </a:p>
          <a:p>
            <a:pPr eaLnBrk="1" hangingPunct="1"/>
            <a:endParaRPr lang="pt-BR" altLang="pt-BR" b="1"/>
          </a:p>
          <a:p>
            <a:pPr eaLnBrk="1" hangingPunct="1"/>
            <a:endParaRPr lang="pt-BR" altLang="pt-BR" b="1"/>
          </a:p>
        </p:txBody>
      </p:sp>
      <p:pic>
        <p:nvPicPr>
          <p:cNvPr id="56325" name="Picture 6">
            <a:extLst>
              <a:ext uri="{FF2B5EF4-FFF2-40B4-BE49-F238E27FC236}">
                <a16:creationId xmlns:a16="http://schemas.microsoft.com/office/drawing/2014/main" id="{BF55F54E-153F-14C5-7AFF-0A96A12E2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82775"/>
            <a:ext cx="5753100" cy="497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6" name="Text Box 7">
            <a:extLst>
              <a:ext uri="{FF2B5EF4-FFF2-40B4-BE49-F238E27FC236}">
                <a16:creationId xmlns:a16="http://schemas.microsoft.com/office/drawing/2014/main" id="{9D605FA1-1FE1-CE51-7903-214A18002FFE}"/>
              </a:ext>
            </a:extLst>
          </p:cNvPr>
          <p:cNvSpPr txBox="1">
            <a:spLocks noChangeArrowheads="1"/>
          </p:cNvSpPr>
          <p:nvPr/>
        </p:nvSpPr>
        <p:spPr bwMode="auto">
          <a:xfrm>
            <a:off x="5867400" y="2060575"/>
            <a:ext cx="3024188" cy="421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pt-BR" altLang="pt-BR" sz="1800" b="1"/>
              <a:t>Para facilitar a análise, pode-se dividir a viga parede em duas partes: a da direita e a da esquerda.</a:t>
            </a:r>
          </a:p>
          <a:p>
            <a:pPr eaLnBrk="1" hangingPunct="1">
              <a:spcBef>
                <a:spcPct val="0"/>
              </a:spcBef>
              <a:buFontTx/>
              <a:buNone/>
            </a:pPr>
            <a:endParaRPr lang="pt-BR" altLang="pt-BR" sz="1800" b="1"/>
          </a:p>
          <a:p>
            <a:pPr eaLnBrk="1" hangingPunct="1">
              <a:spcBef>
                <a:spcPct val="0"/>
              </a:spcBef>
              <a:buFontTx/>
              <a:buNone/>
            </a:pPr>
            <a:r>
              <a:rPr lang="pt-BR" altLang="pt-BR" sz="1800" b="1"/>
              <a:t>Na parte da direita os nós 1 e 2 são equilibrados pelas forças horizontais C e T. </a:t>
            </a:r>
          </a:p>
          <a:p>
            <a:pPr eaLnBrk="1" hangingPunct="1">
              <a:spcBef>
                <a:spcPct val="0"/>
              </a:spcBef>
              <a:buFontTx/>
              <a:buNone/>
            </a:pPr>
            <a:endParaRPr lang="pt-BR" altLang="pt-BR" sz="1800" b="1"/>
          </a:p>
          <a:p>
            <a:pPr eaLnBrk="1" hangingPunct="1">
              <a:spcBef>
                <a:spcPct val="0"/>
              </a:spcBef>
              <a:buFontTx/>
              <a:buNone/>
            </a:pPr>
            <a:r>
              <a:rPr lang="pt-BR" altLang="pt-BR" sz="1800" b="1"/>
              <a:t>A biela comprimida vai se espalhar e causar esforços de tração transversal.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7C72B97F-DBDB-ED22-C8BC-E398EE77CBB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sp>
        <p:nvSpPr>
          <p:cNvPr id="57347" name="Rectangle 3">
            <a:extLst>
              <a:ext uri="{FF2B5EF4-FFF2-40B4-BE49-F238E27FC236}">
                <a16:creationId xmlns:a16="http://schemas.microsoft.com/office/drawing/2014/main" id="{E83DAA20-78FB-D88A-D197-EF4D1E10E9D5}"/>
              </a:ext>
            </a:extLst>
          </p:cNvPr>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sp>
        <p:nvSpPr>
          <p:cNvPr id="57348" name="Text Box 6">
            <a:extLst>
              <a:ext uri="{FF2B5EF4-FFF2-40B4-BE49-F238E27FC236}">
                <a16:creationId xmlns:a16="http://schemas.microsoft.com/office/drawing/2014/main" id="{B21A9223-3C24-181E-9D8C-C0AAB7C4BA32}"/>
              </a:ext>
            </a:extLst>
          </p:cNvPr>
          <p:cNvSpPr txBox="1">
            <a:spLocks noChangeArrowheads="1"/>
          </p:cNvSpPr>
          <p:nvPr/>
        </p:nvSpPr>
        <p:spPr bwMode="auto">
          <a:xfrm>
            <a:off x="5795963" y="2708275"/>
            <a:ext cx="3024187" cy="160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pt-BR" altLang="pt-BR" sz="1800" b="1"/>
              <a:t>A parte da direita fica melhor representada por dois campos em forma de garrafa justapostos.</a:t>
            </a:r>
          </a:p>
          <a:p>
            <a:pPr eaLnBrk="1" hangingPunct="1">
              <a:spcBef>
                <a:spcPct val="50000"/>
              </a:spcBef>
              <a:buFontTx/>
              <a:buNone/>
            </a:pPr>
            <a:endParaRPr lang="pt-BR" altLang="pt-BR" sz="1800"/>
          </a:p>
        </p:txBody>
      </p:sp>
      <p:pic>
        <p:nvPicPr>
          <p:cNvPr id="57349" name="Picture 7">
            <a:extLst>
              <a:ext uri="{FF2B5EF4-FFF2-40B4-BE49-F238E27FC236}">
                <a16:creationId xmlns:a16="http://schemas.microsoft.com/office/drawing/2014/main" id="{1FDCD08E-45E8-5F9C-4E03-4ED7ED3A80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17463"/>
            <a:ext cx="4210050" cy="684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8291611C-EC07-0910-42ED-6AB60D1CC50A}"/>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sp>
        <p:nvSpPr>
          <p:cNvPr id="58371" name="Rectangle 3">
            <a:extLst>
              <a:ext uri="{FF2B5EF4-FFF2-40B4-BE49-F238E27FC236}">
                <a16:creationId xmlns:a16="http://schemas.microsoft.com/office/drawing/2014/main" id="{16E56687-561E-B08F-CE63-9FCAA77851B3}"/>
              </a:ext>
            </a:extLst>
          </p:cNvPr>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sp>
        <p:nvSpPr>
          <p:cNvPr id="58372" name="Text Box 4">
            <a:extLst>
              <a:ext uri="{FF2B5EF4-FFF2-40B4-BE49-F238E27FC236}">
                <a16:creationId xmlns:a16="http://schemas.microsoft.com/office/drawing/2014/main" id="{35A93FEA-10A4-E39E-5F9B-D73C9FA7A22D}"/>
              </a:ext>
            </a:extLst>
          </p:cNvPr>
          <p:cNvSpPr txBox="1">
            <a:spLocks noChangeArrowheads="1"/>
          </p:cNvSpPr>
          <p:nvPr/>
        </p:nvSpPr>
        <p:spPr bwMode="auto">
          <a:xfrm>
            <a:off x="5364163" y="333375"/>
            <a:ext cx="3527425" cy="613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pt-BR" altLang="pt-BR" sz="1800" b="1"/>
              <a:t>Na parte esquerda, os esforços no contorno já estão bem definidos, de forma que esta parte pode ser modelada de forma independente da outra. </a:t>
            </a:r>
          </a:p>
          <a:p>
            <a:pPr eaLnBrk="1" hangingPunct="1">
              <a:spcBef>
                <a:spcPct val="0"/>
              </a:spcBef>
              <a:buFontTx/>
              <a:buNone/>
            </a:pPr>
            <a:endParaRPr lang="pt-BR" altLang="pt-BR" sz="1800" b="1"/>
          </a:p>
          <a:p>
            <a:pPr eaLnBrk="1" hangingPunct="1">
              <a:spcBef>
                <a:spcPct val="0"/>
              </a:spcBef>
              <a:buFontTx/>
              <a:buNone/>
            </a:pPr>
            <a:r>
              <a:rPr lang="pt-BR" altLang="pt-BR" sz="1800" b="1"/>
              <a:t>Na linha divisória, a força cortante é nula e o momento fletor é máximo. Logo, somente as duas forças horizontais ligam os dois lados | T | = | C |.</a:t>
            </a:r>
          </a:p>
          <a:p>
            <a:pPr eaLnBrk="1" hangingPunct="1">
              <a:spcBef>
                <a:spcPct val="0"/>
              </a:spcBef>
              <a:buFontTx/>
              <a:buNone/>
            </a:pPr>
            <a:endParaRPr lang="pt-BR" altLang="pt-BR" sz="1800" b="1"/>
          </a:p>
          <a:p>
            <a:pPr eaLnBrk="1" hangingPunct="1">
              <a:spcBef>
                <a:spcPct val="0"/>
              </a:spcBef>
              <a:buFontTx/>
              <a:buNone/>
            </a:pPr>
            <a:r>
              <a:rPr lang="pt-BR" altLang="pt-BR" sz="1800" b="1"/>
              <a:t>As forças C e A encontram-se no nó 1”. Da parte de baixo, a reação A entra na estrutura verticalmente e permanece nesta direção até passar a abertura. A região B1 é, portanto, uma coluna carregada de forma centrada.</a:t>
            </a:r>
          </a:p>
        </p:txBody>
      </p:sp>
      <p:pic>
        <p:nvPicPr>
          <p:cNvPr id="58373" name="Picture 6">
            <a:extLst>
              <a:ext uri="{FF2B5EF4-FFF2-40B4-BE49-F238E27FC236}">
                <a16:creationId xmlns:a16="http://schemas.microsoft.com/office/drawing/2014/main" id="{589EC04B-7A62-8E53-329B-F9D712EDF4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765175"/>
            <a:ext cx="4800600" cy="534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0E1D7AB5-2C34-A29D-9E4F-678716780EB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sp>
        <p:nvSpPr>
          <p:cNvPr id="59395" name="Rectangle 3">
            <a:extLst>
              <a:ext uri="{FF2B5EF4-FFF2-40B4-BE49-F238E27FC236}">
                <a16:creationId xmlns:a16="http://schemas.microsoft.com/office/drawing/2014/main" id="{926D0AFE-D887-ABE5-0D8B-FC788F342648}"/>
              </a:ext>
            </a:extLst>
          </p:cNvPr>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pic>
        <p:nvPicPr>
          <p:cNvPr id="59396" name="Picture 5">
            <a:extLst>
              <a:ext uri="{FF2B5EF4-FFF2-40B4-BE49-F238E27FC236}">
                <a16:creationId xmlns:a16="http://schemas.microsoft.com/office/drawing/2014/main" id="{492F43DC-5F10-A2B9-DFDA-9CA4089174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765175"/>
            <a:ext cx="4800600" cy="534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7" name="Text Box 6">
            <a:extLst>
              <a:ext uri="{FF2B5EF4-FFF2-40B4-BE49-F238E27FC236}">
                <a16:creationId xmlns:a16="http://schemas.microsoft.com/office/drawing/2014/main" id="{973240CC-8CB0-7526-E85C-0E95D8074803}"/>
              </a:ext>
            </a:extLst>
          </p:cNvPr>
          <p:cNvSpPr txBox="1">
            <a:spLocks noChangeArrowheads="1"/>
          </p:cNvSpPr>
          <p:nvPr/>
        </p:nvSpPr>
        <p:spPr bwMode="auto">
          <a:xfrm>
            <a:off x="5435600" y="1052513"/>
            <a:ext cx="3384550" cy="476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pt-BR" altLang="pt-BR" sz="1800" b="1"/>
              <a:t>Deve-se observar que parte da reação A poderia ser transferida via região B por momentos fletores e forças cortantes. </a:t>
            </a:r>
          </a:p>
          <a:p>
            <a:pPr eaLnBrk="1" hangingPunct="1">
              <a:spcBef>
                <a:spcPct val="50000"/>
              </a:spcBef>
              <a:buFontTx/>
              <a:buNone/>
            </a:pPr>
            <a:r>
              <a:rPr lang="pt-BR" altLang="pt-BR" sz="1800" b="1"/>
              <a:t>Comparando-se a rigidez axial de B1 com a rigidez flexional de B2, esta última é desprezável. Este fato é confirmado pelas tensões baixas obtidas pelo MEF. </a:t>
            </a:r>
          </a:p>
          <a:p>
            <a:pPr eaLnBrk="1" hangingPunct="1">
              <a:spcBef>
                <a:spcPct val="50000"/>
              </a:spcBef>
              <a:buFontTx/>
              <a:buNone/>
            </a:pPr>
            <a:r>
              <a:rPr lang="pt-BR" altLang="pt-BR" sz="1800" b="1"/>
              <a:t>A armadura que será colocada abaixo da abertura servirá apenas para distribuir as fissuras devidas a deformações impostas.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2CA3D12C-D8CD-A4E6-4105-FFC80E9A95C8}"/>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sp>
        <p:nvSpPr>
          <p:cNvPr id="60419" name="Rectangle 3">
            <a:extLst>
              <a:ext uri="{FF2B5EF4-FFF2-40B4-BE49-F238E27FC236}">
                <a16:creationId xmlns:a16="http://schemas.microsoft.com/office/drawing/2014/main" id="{A6A4E566-B710-6682-EF83-8B59D6C6D69F}"/>
              </a:ext>
            </a:extLst>
          </p:cNvPr>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sp>
        <p:nvSpPr>
          <p:cNvPr id="60420" name="Text Box 5">
            <a:extLst>
              <a:ext uri="{FF2B5EF4-FFF2-40B4-BE49-F238E27FC236}">
                <a16:creationId xmlns:a16="http://schemas.microsoft.com/office/drawing/2014/main" id="{12A17D00-6076-C354-9F25-4233CEF9619A}"/>
              </a:ext>
            </a:extLst>
          </p:cNvPr>
          <p:cNvSpPr txBox="1">
            <a:spLocks noChangeArrowheads="1"/>
          </p:cNvSpPr>
          <p:nvPr/>
        </p:nvSpPr>
        <p:spPr bwMode="auto">
          <a:xfrm>
            <a:off x="5795963" y="1628775"/>
            <a:ext cx="3024187" cy="393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eaLnBrk="0" fontAlgn="base" hangingPunct="0">
              <a:spcBef>
                <a:spcPct val="0"/>
              </a:spcBef>
              <a:spcAft>
                <a:spcPct val="0"/>
              </a:spcAft>
              <a:defRPr>
                <a:solidFill>
                  <a:schemeClr val="tx1"/>
                </a:solidFill>
                <a:latin typeface="Arial" panose="020B0604020202020204" pitchFamily="34" charset="0"/>
              </a:defRPr>
            </a:lvl6pPr>
            <a:lvl7pPr marL="3086100" indent="-342900" eaLnBrk="0" fontAlgn="base" hangingPunct="0">
              <a:spcBef>
                <a:spcPct val="0"/>
              </a:spcBef>
              <a:spcAft>
                <a:spcPct val="0"/>
              </a:spcAft>
              <a:defRPr>
                <a:solidFill>
                  <a:schemeClr val="tx1"/>
                </a:solidFill>
                <a:latin typeface="Arial" panose="020B0604020202020204" pitchFamily="34" charset="0"/>
              </a:defRPr>
            </a:lvl7pPr>
            <a:lvl8pPr marL="3543300" indent="-342900" eaLnBrk="0" fontAlgn="base" hangingPunct="0">
              <a:spcBef>
                <a:spcPct val="0"/>
              </a:spcBef>
              <a:spcAft>
                <a:spcPct val="0"/>
              </a:spcAft>
              <a:defRPr>
                <a:solidFill>
                  <a:schemeClr val="tx1"/>
                </a:solidFill>
                <a:latin typeface="Arial" panose="020B0604020202020204" pitchFamily="34" charset="0"/>
              </a:defRPr>
            </a:lvl8pPr>
            <a:lvl9pPr marL="4000500" indent="-3429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pt-BR" altLang="pt-BR" b="1"/>
              <a:t>Para o lado esquerdo da viga parede dois modelos distintos podem ser utilizados:</a:t>
            </a:r>
          </a:p>
          <a:p>
            <a:pPr eaLnBrk="1" hangingPunct="1"/>
            <a:endParaRPr lang="pt-BR" altLang="pt-BR" b="1"/>
          </a:p>
          <a:p>
            <a:pPr eaLnBrk="1" hangingPunct="1"/>
            <a:r>
              <a:rPr lang="pt-BR" altLang="pt-BR" b="1"/>
              <a:t>- o primeiro modelo é baseado em bielas e tirantes a inclinados a 45</a:t>
            </a:r>
            <a:r>
              <a:rPr lang="pt-BR" altLang="pt-BR" b="1" baseline="30000"/>
              <a:t>o</a:t>
            </a:r>
            <a:r>
              <a:rPr lang="pt-BR" altLang="pt-BR" b="1"/>
              <a:t>; este procedimento resulta em uma distribuição ortogonal da armadura, adequada à utilização prática;</a:t>
            </a:r>
          </a:p>
          <a:p>
            <a:pPr eaLnBrk="1" hangingPunct="1"/>
            <a:endParaRPr lang="pt-BR" altLang="pt-BR" b="1"/>
          </a:p>
        </p:txBody>
      </p:sp>
      <p:pic>
        <p:nvPicPr>
          <p:cNvPr id="60421" name="Picture 6">
            <a:extLst>
              <a:ext uri="{FF2B5EF4-FFF2-40B4-BE49-F238E27FC236}">
                <a16:creationId xmlns:a16="http://schemas.microsoft.com/office/drawing/2014/main" id="{0004D9CD-3755-9D57-1939-81C21409F5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620713"/>
            <a:ext cx="5024437" cy="535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411A3EA8-3C3D-EEAD-5F85-416C2414BB4C}"/>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sp>
        <p:nvSpPr>
          <p:cNvPr id="61443" name="Rectangle 3">
            <a:extLst>
              <a:ext uri="{FF2B5EF4-FFF2-40B4-BE49-F238E27FC236}">
                <a16:creationId xmlns:a16="http://schemas.microsoft.com/office/drawing/2014/main" id="{62448F9F-6AAB-33DB-839A-1E42A7E6A257}"/>
              </a:ext>
            </a:extLst>
          </p:cNvPr>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pic>
        <p:nvPicPr>
          <p:cNvPr id="61444" name="Picture 6">
            <a:extLst>
              <a:ext uri="{FF2B5EF4-FFF2-40B4-BE49-F238E27FC236}">
                <a16:creationId xmlns:a16="http://schemas.microsoft.com/office/drawing/2014/main" id="{A8283E48-BD3B-3604-739B-D02716455B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692150"/>
            <a:ext cx="5149850" cy="526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5" name="Text Box 7">
            <a:extLst>
              <a:ext uri="{FF2B5EF4-FFF2-40B4-BE49-F238E27FC236}">
                <a16:creationId xmlns:a16="http://schemas.microsoft.com/office/drawing/2014/main" id="{D4558262-09ED-65BC-5E86-3EBA5A8557A6}"/>
              </a:ext>
            </a:extLst>
          </p:cNvPr>
          <p:cNvSpPr txBox="1">
            <a:spLocks noChangeArrowheads="1"/>
          </p:cNvSpPr>
          <p:nvPr/>
        </p:nvSpPr>
        <p:spPr bwMode="auto">
          <a:xfrm>
            <a:off x="5651500" y="2492375"/>
            <a:ext cx="3097213" cy="1878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pt-BR" altLang="pt-BR" sz="1800" b="1"/>
              <a:t>o segundo modelo parte de um tirante inclinado a 45</a:t>
            </a:r>
            <a:r>
              <a:rPr lang="pt-BR" altLang="pt-BR" sz="1800" b="1" baseline="30000"/>
              <a:t>o</a:t>
            </a:r>
            <a:r>
              <a:rPr lang="pt-BR" altLang="pt-BR" sz="1800" b="1"/>
              <a:t>, que passa pelo canto da abertura.</a:t>
            </a:r>
          </a:p>
          <a:p>
            <a:pPr eaLnBrk="1" hangingPunct="1">
              <a:spcBef>
                <a:spcPct val="0"/>
              </a:spcBef>
              <a:buFontTx/>
              <a:buNone/>
            </a:pPr>
            <a:endParaRPr lang="pt-BR" altLang="pt-BR" sz="1800" b="1"/>
          </a:p>
          <a:p>
            <a:pPr eaLnBrk="1" hangingPunct="1">
              <a:spcBef>
                <a:spcPct val="50000"/>
              </a:spcBef>
              <a:buFontTx/>
              <a:buNone/>
            </a:pPr>
            <a:endParaRPr lang="pt-BR" altLang="pt-BR" sz="1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7170" name="Text Box 2">
            <a:extLst>
              <a:ext uri="{FF2B5EF4-FFF2-40B4-BE49-F238E27FC236}">
                <a16:creationId xmlns:a16="http://schemas.microsoft.com/office/drawing/2014/main" id="{DB259337-9343-50F6-8C0E-97F55E592167}"/>
              </a:ext>
            </a:extLst>
          </p:cNvPr>
          <p:cNvSpPr txBox="1">
            <a:spLocks noChangeArrowheads="1"/>
          </p:cNvSpPr>
          <p:nvPr/>
        </p:nvSpPr>
        <p:spPr bwMode="auto">
          <a:xfrm>
            <a:off x="611188" y="476250"/>
            <a:ext cx="7991475" cy="201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eaLnBrk="0" fontAlgn="base" hangingPunct="0">
              <a:spcBef>
                <a:spcPct val="0"/>
              </a:spcBef>
              <a:spcAft>
                <a:spcPct val="0"/>
              </a:spcAft>
              <a:defRPr>
                <a:solidFill>
                  <a:schemeClr val="tx1"/>
                </a:solidFill>
                <a:latin typeface="Arial" panose="020B0604020202020204" pitchFamily="34" charset="0"/>
              </a:defRPr>
            </a:lvl6pPr>
            <a:lvl7pPr marL="3086100" indent="-342900" eaLnBrk="0" fontAlgn="base" hangingPunct="0">
              <a:spcBef>
                <a:spcPct val="0"/>
              </a:spcBef>
              <a:spcAft>
                <a:spcPct val="0"/>
              </a:spcAft>
              <a:defRPr>
                <a:solidFill>
                  <a:schemeClr val="tx1"/>
                </a:solidFill>
                <a:latin typeface="Arial" panose="020B0604020202020204" pitchFamily="34" charset="0"/>
              </a:defRPr>
            </a:lvl7pPr>
            <a:lvl8pPr marL="3543300" indent="-342900" eaLnBrk="0" fontAlgn="base" hangingPunct="0">
              <a:spcBef>
                <a:spcPct val="0"/>
              </a:spcBef>
              <a:spcAft>
                <a:spcPct val="0"/>
              </a:spcAft>
              <a:defRPr>
                <a:solidFill>
                  <a:schemeClr val="tx1"/>
                </a:solidFill>
                <a:latin typeface="Arial" panose="020B0604020202020204" pitchFamily="34" charset="0"/>
              </a:defRPr>
            </a:lvl8pPr>
            <a:lvl9pPr marL="4000500" indent="-3429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endParaRPr lang="pt-BR" altLang="pt-BR" b="1"/>
          </a:p>
          <a:p>
            <a:pPr algn="just" eaLnBrk="1" hangingPunct="1"/>
            <a:r>
              <a:rPr lang="pt-BR" altLang="pt-BR" b="1"/>
              <a:t>2 - DESENVOLVIMENTO DOS MODELOS DE BIELAS E DE TIRANTES</a:t>
            </a:r>
          </a:p>
          <a:p>
            <a:pPr algn="just" eaLnBrk="1" hangingPunct="1"/>
            <a:endParaRPr lang="pt-BR" altLang="pt-BR" b="1"/>
          </a:p>
          <a:p>
            <a:pPr eaLnBrk="1" hangingPunct="1"/>
            <a:endParaRPr lang="pt-BR" altLang="pt-BR" b="1"/>
          </a:p>
          <a:p>
            <a:pPr eaLnBrk="1" hangingPunct="1"/>
            <a:r>
              <a:rPr lang="pt-BR" altLang="pt-BR" b="1"/>
              <a:t>2.1 - As regiões B e D das estruturas</a:t>
            </a:r>
          </a:p>
          <a:p>
            <a:pPr eaLnBrk="1" hangingPunct="1"/>
            <a:endParaRPr lang="pt-BR" altLang="pt-BR" b="1"/>
          </a:p>
          <a:p>
            <a:pPr eaLnBrk="1" hangingPunct="1"/>
            <a:endParaRPr lang="pt-BR" altLang="pt-BR" b="1"/>
          </a:p>
        </p:txBody>
      </p:sp>
      <p:sp>
        <p:nvSpPr>
          <p:cNvPr id="7171" name="Text Box 3">
            <a:extLst>
              <a:ext uri="{FF2B5EF4-FFF2-40B4-BE49-F238E27FC236}">
                <a16:creationId xmlns:a16="http://schemas.microsoft.com/office/drawing/2014/main" id="{B46B79AE-060E-12B0-6C96-DFD25C6E8312}"/>
              </a:ext>
            </a:extLst>
          </p:cNvPr>
          <p:cNvSpPr txBox="1">
            <a:spLocks noChangeArrowheads="1"/>
          </p:cNvSpPr>
          <p:nvPr/>
        </p:nvSpPr>
        <p:spPr bwMode="auto">
          <a:xfrm>
            <a:off x="612775" y="2205038"/>
            <a:ext cx="8135938" cy="434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pt-BR" altLang="pt-BR" sz="1800" b="1"/>
              <a:t>As regiões de uma estrutura, nas quais a hipótese de Bernoulli de distribuição linear de deformações é válida, são projetadas com toda a precisão. Estas regiões são referenciadas como regiões B. </a:t>
            </a:r>
          </a:p>
          <a:p>
            <a:pPr eaLnBrk="1" hangingPunct="1">
              <a:spcBef>
                <a:spcPct val="0"/>
              </a:spcBef>
              <a:buFontTx/>
              <a:buNone/>
            </a:pPr>
            <a:endParaRPr lang="pt-BR" altLang="pt-BR" sz="1800" b="1"/>
          </a:p>
          <a:p>
            <a:pPr eaLnBrk="1" hangingPunct="1">
              <a:spcBef>
                <a:spcPct val="0"/>
              </a:spcBef>
              <a:buFontTx/>
              <a:buNone/>
            </a:pPr>
            <a:r>
              <a:rPr lang="pt-BR" altLang="pt-BR" sz="1800" b="1"/>
              <a:t>A letra B vem de </a:t>
            </a:r>
            <a:r>
              <a:rPr lang="pt-BR" altLang="pt-BR" sz="1800" b="1" i="1" u="sng">
                <a:solidFill>
                  <a:srgbClr val="FF0000"/>
                </a:solidFill>
              </a:rPr>
              <a:t>B</a:t>
            </a:r>
            <a:r>
              <a:rPr lang="pt-BR" altLang="pt-BR" sz="1800" b="1" i="1"/>
              <a:t>ernoulli</a:t>
            </a:r>
            <a:r>
              <a:rPr lang="pt-BR" altLang="pt-BR" sz="1800" b="1"/>
              <a:t>, </a:t>
            </a:r>
            <a:r>
              <a:rPr lang="pt-BR" altLang="pt-BR" sz="1800" b="1" i="1" u="sng">
                <a:solidFill>
                  <a:srgbClr val="FF0000"/>
                </a:solidFill>
              </a:rPr>
              <a:t>B</a:t>
            </a:r>
            <a:r>
              <a:rPr lang="pt-BR" altLang="pt-BR" sz="1800" b="1" i="1"/>
              <a:t>eam</a:t>
            </a:r>
            <a:r>
              <a:rPr lang="pt-BR" altLang="pt-BR" sz="1800" b="1"/>
              <a:t> (viga) e </a:t>
            </a:r>
            <a:r>
              <a:rPr lang="pt-BR" altLang="pt-BR" sz="1800" b="1" i="1" u="sng">
                <a:solidFill>
                  <a:srgbClr val="FF0000"/>
                </a:solidFill>
              </a:rPr>
              <a:t>B</a:t>
            </a:r>
            <a:r>
              <a:rPr lang="pt-BR" altLang="pt-BR" sz="1800" b="1" i="1"/>
              <a:t>ending theory</a:t>
            </a:r>
            <a:r>
              <a:rPr lang="pt-BR" altLang="pt-BR" sz="1800" b="1"/>
              <a:t> (teoria de flexão). O estado interno de tensões é facilmente obtido dos esforços seccionais (momentos de flexão e de torção, esforço cortante e normal).</a:t>
            </a:r>
          </a:p>
          <a:p>
            <a:pPr eaLnBrk="1" hangingPunct="1">
              <a:spcBef>
                <a:spcPct val="0"/>
              </a:spcBef>
              <a:buFontTx/>
              <a:buNone/>
            </a:pPr>
            <a:endParaRPr lang="pt-BR" altLang="pt-BR" sz="1800" b="1"/>
          </a:p>
          <a:p>
            <a:pPr eaLnBrk="1" hangingPunct="1">
              <a:spcBef>
                <a:spcPct val="0"/>
              </a:spcBef>
              <a:buFontTx/>
              <a:buNone/>
            </a:pPr>
            <a:r>
              <a:rPr lang="pt-BR" altLang="pt-BR" sz="1800" b="1"/>
              <a:t>Enquanto a seção não está fissurada, as tensões são calculadas com o auxílio das propriedades da seção, como áreas e momentos de inércia. Quando as tensões de tração excedem a resistência à tração do concreto, o comportamento pode ser representado pelo modelo da treliça.</a:t>
            </a:r>
          </a:p>
          <a:p>
            <a:pPr eaLnBrk="1" hangingPunct="1">
              <a:spcBef>
                <a:spcPct val="0"/>
              </a:spcBef>
              <a:buFontTx/>
              <a:buNone/>
            </a:pPr>
            <a:endParaRPr lang="pt-BR" altLang="pt-BR" sz="1800" b="1"/>
          </a:p>
          <a:p>
            <a:pPr eaLnBrk="1" hangingPunct="1">
              <a:spcBef>
                <a:spcPct val="50000"/>
              </a:spcBef>
              <a:buFontTx/>
              <a:buNone/>
            </a:pPr>
            <a:endParaRPr lang="pt-BR" altLang="pt-BR" sz="18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1B67935F-E8A5-F2D9-0EDB-3F885973819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sp>
        <p:nvSpPr>
          <p:cNvPr id="62467" name="Rectangle 3">
            <a:extLst>
              <a:ext uri="{FF2B5EF4-FFF2-40B4-BE49-F238E27FC236}">
                <a16:creationId xmlns:a16="http://schemas.microsoft.com/office/drawing/2014/main" id="{D684E64E-16F4-9282-9597-A90042AFC049}"/>
              </a:ext>
            </a:extLst>
          </p:cNvPr>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sp>
        <p:nvSpPr>
          <p:cNvPr id="62468" name="Text Box 4">
            <a:extLst>
              <a:ext uri="{FF2B5EF4-FFF2-40B4-BE49-F238E27FC236}">
                <a16:creationId xmlns:a16="http://schemas.microsoft.com/office/drawing/2014/main" id="{3000AB15-3604-1797-08BC-1B631BD68B72}"/>
              </a:ext>
            </a:extLst>
          </p:cNvPr>
          <p:cNvSpPr txBox="1">
            <a:spLocks noChangeArrowheads="1"/>
          </p:cNvSpPr>
          <p:nvPr/>
        </p:nvSpPr>
        <p:spPr bwMode="auto">
          <a:xfrm>
            <a:off x="827088" y="2409825"/>
            <a:ext cx="7705725" cy="201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eaLnBrk="0" fontAlgn="base" hangingPunct="0">
              <a:spcBef>
                <a:spcPct val="0"/>
              </a:spcBef>
              <a:spcAft>
                <a:spcPct val="0"/>
              </a:spcAft>
              <a:defRPr>
                <a:solidFill>
                  <a:schemeClr val="tx1"/>
                </a:solidFill>
                <a:latin typeface="Arial" panose="020B0604020202020204" pitchFamily="34" charset="0"/>
              </a:defRPr>
            </a:lvl6pPr>
            <a:lvl7pPr marL="3086100" indent="-342900" eaLnBrk="0" fontAlgn="base" hangingPunct="0">
              <a:spcBef>
                <a:spcPct val="0"/>
              </a:spcBef>
              <a:spcAft>
                <a:spcPct val="0"/>
              </a:spcAft>
              <a:defRPr>
                <a:solidFill>
                  <a:schemeClr val="tx1"/>
                </a:solidFill>
                <a:latin typeface="Arial" panose="020B0604020202020204" pitchFamily="34" charset="0"/>
              </a:defRPr>
            </a:lvl7pPr>
            <a:lvl8pPr marL="3543300" indent="-342900" eaLnBrk="0" fontAlgn="base" hangingPunct="0">
              <a:spcBef>
                <a:spcPct val="0"/>
              </a:spcBef>
              <a:spcAft>
                <a:spcPct val="0"/>
              </a:spcAft>
              <a:defRPr>
                <a:solidFill>
                  <a:schemeClr val="tx1"/>
                </a:solidFill>
                <a:latin typeface="Arial" panose="020B0604020202020204" pitchFamily="34" charset="0"/>
              </a:defRPr>
            </a:lvl8pPr>
            <a:lvl9pPr marL="4000500" indent="-3429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pt-BR" altLang="pt-BR" b="1"/>
              <a:t>Cada modelo seria suficiente por si só, contudo, olhando as tensões elásticas, observa-se que a combinação de ambos é melhor do que cada um deles isoladamente. </a:t>
            </a:r>
          </a:p>
          <a:p>
            <a:pPr eaLnBrk="1" hangingPunct="1"/>
            <a:endParaRPr lang="pt-BR" altLang="pt-BR" b="1"/>
          </a:p>
          <a:p>
            <a:pPr eaLnBrk="1" hangingPunct="1"/>
            <a:r>
              <a:rPr lang="pt-BR" altLang="pt-BR" b="1"/>
              <a:t>Assim se admite que cada modelo suporte a metade da carga.</a:t>
            </a:r>
          </a:p>
          <a:p>
            <a:pPr eaLnBrk="1" hangingPunct="1"/>
            <a:endParaRPr lang="pt-BR" altLang="pt-BR" b="1"/>
          </a:p>
          <a:p>
            <a:pPr eaLnBrk="1" hangingPunct="1"/>
            <a:endParaRPr lang="pt-BR" altLang="pt-BR" b="1"/>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F5CBEF6F-5CFE-1BC3-E255-0EBF33DD1C0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sp>
        <p:nvSpPr>
          <p:cNvPr id="63491" name="Rectangle 3">
            <a:extLst>
              <a:ext uri="{FF2B5EF4-FFF2-40B4-BE49-F238E27FC236}">
                <a16:creationId xmlns:a16="http://schemas.microsoft.com/office/drawing/2014/main" id="{35219AB5-1486-2FE8-14B1-69EEC9173E6C}"/>
              </a:ext>
            </a:extLst>
          </p:cNvPr>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sp>
        <p:nvSpPr>
          <p:cNvPr id="63492" name="Text Box 4">
            <a:extLst>
              <a:ext uri="{FF2B5EF4-FFF2-40B4-BE49-F238E27FC236}">
                <a16:creationId xmlns:a16="http://schemas.microsoft.com/office/drawing/2014/main" id="{82D830DD-D28E-E771-5E38-9A8061CAAEED}"/>
              </a:ext>
            </a:extLst>
          </p:cNvPr>
          <p:cNvSpPr txBox="1">
            <a:spLocks noChangeArrowheads="1"/>
          </p:cNvSpPr>
          <p:nvPr/>
        </p:nvSpPr>
        <p:spPr bwMode="auto">
          <a:xfrm>
            <a:off x="468313" y="5516563"/>
            <a:ext cx="8280400" cy="146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eaLnBrk="0" fontAlgn="base" hangingPunct="0">
              <a:spcBef>
                <a:spcPct val="0"/>
              </a:spcBef>
              <a:spcAft>
                <a:spcPct val="0"/>
              </a:spcAft>
              <a:defRPr>
                <a:solidFill>
                  <a:schemeClr val="tx1"/>
                </a:solidFill>
                <a:latin typeface="Arial" panose="020B0604020202020204" pitchFamily="34" charset="0"/>
              </a:defRPr>
            </a:lvl6pPr>
            <a:lvl7pPr marL="3086100" indent="-342900" eaLnBrk="0" fontAlgn="base" hangingPunct="0">
              <a:spcBef>
                <a:spcPct val="0"/>
              </a:spcBef>
              <a:spcAft>
                <a:spcPct val="0"/>
              </a:spcAft>
              <a:defRPr>
                <a:solidFill>
                  <a:schemeClr val="tx1"/>
                </a:solidFill>
                <a:latin typeface="Arial" panose="020B0604020202020204" pitchFamily="34" charset="0"/>
              </a:defRPr>
            </a:lvl7pPr>
            <a:lvl8pPr marL="3543300" indent="-342900" eaLnBrk="0" fontAlgn="base" hangingPunct="0">
              <a:spcBef>
                <a:spcPct val="0"/>
              </a:spcBef>
              <a:spcAft>
                <a:spcPct val="0"/>
              </a:spcAft>
              <a:defRPr>
                <a:solidFill>
                  <a:schemeClr val="tx1"/>
                </a:solidFill>
                <a:latin typeface="Arial" panose="020B0604020202020204" pitchFamily="34" charset="0"/>
              </a:defRPr>
            </a:lvl8pPr>
            <a:lvl9pPr marL="4000500" indent="-3429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pt-BR" altLang="pt-BR" b="1"/>
              <a:t>A figura mostra a superposição dos dois modelos do lado esquerdo e o modelo do lado direito. Ao comparar-se este modelo e as tensões elásticas verifica-se uma coincidência satisfatória. A geometria do modelo foi orientada pelos campos de tensões elásticas.</a:t>
            </a:r>
          </a:p>
          <a:p>
            <a:pPr eaLnBrk="1" hangingPunct="1"/>
            <a:endParaRPr lang="pt-BR" altLang="pt-BR" b="1"/>
          </a:p>
        </p:txBody>
      </p:sp>
      <p:pic>
        <p:nvPicPr>
          <p:cNvPr id="63493" name="Picture 5">
            <a:extLst>
              <a:ext uri="{FF2B5EF4-FFF2-40B4-BE49-F238E27FC236}">
                <a16:creationId xmlns:a16="http://schemas.microsoft.com/office/drawing/2014/main" id="{2AB944E0-359E-0CB9-00AA-5DB775C561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0"/>
            <a:ext cx="6953250" cy="555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FDB22927-2742-9C1E-8F24-E4412F5DC31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sp>
        <p:nvSpPr>
          <p:cNvPr id="64515" name="Rectangle 3">
            <a:extLst>
              <a:ext uri="{FF2B5EF4-FFF2-40B4-BE49-F238E27FC236}">
                <a16:creationId xmlns:a16="http://schemas.microsoft.com/office/drawing/2014/main" id="{0618C603-CE29-B24F-8990-126D77D0C349}"/>
              </a:ext>
            </a:extLst>
          </p:cNvPr>
          <p:cNvSpPr>
            <a:spLocks noChangeArrowheads="1"/>
          </p:cNvSpPr>
          <p:nvPr/>
        </p:nvSpPr>
        <p:spPr bwMode="auto">
          <a:xfrm>
            <a:off x="179388" y="32845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sp>
        <p:nvSpPr>
          <p:cNvPr id="64516" name="Text Box 4">
            <a:extLst>
              <a:ext uri="{FF2B5EF4-FFF2-40B4-BE49-F238E27FC236}">
                <a16:creationId xmlns:a16="http://schemas.microsoft.com/office/drawing/2014/main" id="{B396B5A9-6515-652D-4C2C-895CF800F302}"/>
              </a:ext>
            </a:extLst>
          </p:cNvPr>
          <p:cNvSpPr txBox="1">
            <a:spLocks noChangeArrowheads="1"/>
          </p:cNvSpPr>
          <p:nvPr/>
        </p:nvSpPr>
        <p:spPr bwMode="auto">
          <a:xfrm>
            <a:off x="395288" y="692150"/>
            <a:ext cx="8280400" cy="17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eaLnBrk="0" fontAlgn="base" hangingPunct="0">
              <a:spcBef>
                <a:spcPct val="0"/>
              </a:spcBef>
              <a:spcAft>
                <a:spcPct val="0"/>
              </a:spcAft>
              <a:defRPr>
                <a:solidFill>
                  <a:schemeClr val="tx1"/>
                </a:solidFill>
                <a:latin typeface="Arial" panose="020B0604020202020204" pitchFamily="34" charset="0"/>
              </a:defRPr>
            </a:lvl6pPr>
            <a:lvl7pPr marL="3086100" indent="-342900" eaLnBrk="0" fontAlgn="base" hangingPunct="0">
              <a:spcBef>
                <a:spcPct val="0"/>
              </a:spcBef>
              <a:spcAft>
                <a:spcPct val="0"/>
              </a:spcAft>
              <a:defRPr>
                <a:solidFill>
                  <a:schemeClr val="tx1"/>
                </a:solidFill>
                <a:latin typeface="Arial" panose="020B0604020202020204" pitchFamily="34" charset="0"/>
              </a:defRPr>
            </a:lvl7pPr>
            <a:lvl8pPr marL="3543300" indent="-342900" eaLnBrk="0" fontAlgn="base" hangingPunct="0">
              <a:spcBef>
                <a:spcPct val="0"/>
              </a:spcBef>
              <a:spcAft>
                <a:spcPct val="0"/>
              </a:spcAft>
              <a:defRPr>
                <a:solidFill>
                  <a:schemeClr val="tx1"/>
                </a:solidFill>
                <a:latin typeface="Arial" panose="020B0604020202020204" pitchFamily="34" charset="0"/>
              </a:defRPr>
            </a:lvl8pPr>
            <a:lvl9pPr marL="4000500" indent="-3429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pt-BR" altLang="pt-BR" b="1"/>
              <a:t>(d) Dimensionamento dos tirantes:</a:t>
            </a:r>
          </a:p>
          <a:p>
            <a:pPr eaLnBrk="1" hangingPunct="1"/>
            <a:endParaRPr lang="pt-BR" altLang="pt-BR" b="1"/>
          </a:p>
          <a:p>
            <a:pPr eaLnBrk="1" hangingPunct="1"/>
            <a:r>
              <a:rPr lang="pt-BR" altLang="pt-BR" b="1"/>
              <a:t>A tabela apresenta as áreas de armadura necessárias para os diversos tirantes.</a:t>
            </a:r>
          </a:p>
          <a:p>
            <a:pPr eaLnBrk="1" hangingPunct="1"/>
            <a:endParaRPr lang="pt-BR" altLang="pt-BR" b="1"/>
          </a:p>
          <a:p>
            <a:pPr eaLnBrk="1" hangingPunct="1"/>
            <a:endParaRPr lang="pt-BR" altLang="pt-BR" b="1"/>
          </a:p>
        </p:txBody>
      </p:sp>
      <p:graphicFrame>
        <p:nvGraphicFramePr>
          <p:cNvPr id="55639" name="Group 343">
            <a:extLst>
              <a:ext uri="{FF2B5EF4-FFF2-40B4-BE49-F238E27FC236}">
                <a16:creationId xmlns:a16="http://schemas.microsoft.com/office/drawing/2014/main" id="{87C6E741-B0E9-A8E2-77B3-96A8BCAB8A05}"/>
              </a:ext>
            </a:extLst>
          </p:cNvPr>
          <p:cNvGraphicFramePr>
            <a:graphicFrameLocks noGrp="1"/>
          </p:cNvGraphicFramePr>
          <p:nvPr/>
        </p:nvGraphicFramePr>
        <p:xfrm>
          <a:off x="2987675" y="1989138"/>
          <a:ext cx="3219450" cy="3482978"/>
        </p:xfrm>
        <a:graphic>
          <a:graphicData uri="http://schemas.openxmlformats.org/drawingml/2006/table">
            <a:tbl>
              <a:tblPr/>
              <a:tblGrid>
                <a:gridCol w="804863">
                  <a:extLst>
                    <a:ext uri="{9D8B030D-6E8A-4147-A177-3AD203B41FA5}">
                      <a16:colId xmlns:a16="http://schemas.microsoft.com/office/drawing/2014/main" val="20000"/>
                    </a:ext>
                  </a:extLst>
                </a:gridCol>
                <a:gridCol w="804862">
                  <a:extLst>
                    <a:ext uri="{9D8B030D-6E8A-4147-A177-3AD203B41FA5}">
                      <a16:colId xmlns:a16="http://schemas.microsoft.com/office/drawing/2014/main" val="20001"/>
                    </a:ext>
                  </a:extLst>
                </a:gridCol>
                <a:gridCol w="804863">
                  <a:extLst>
                    <a:ext uri="{9D8B030D-6E8A-4147-A177-3AD203B41FA5}">
                      <a16:colId xmlns:a16="http://schemas.microsoft.com/office/drawing/2014/main" val="20002"/>
                    </a:ext>
                  </a:extLst>
                </a:gridCol>
                <a:gridCol w="804862">
                  <a:extLst>
                    <a:ext uri="{9D8B030D-6E8A-4147-A177-3AD203B41FA5}">
                      <a16:colId xmlns:a16="http://schemas.microsoft.com/office/drawing/2014/main" val="20003"/>
                    </a:ext>
                  </a:extLst>
                </a:gridCol>
              </a:tblGrid>
              <a:tr h="5487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pt-BR" sz="10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tirante</a:t>
                      </a:r>
                      <a:endParaRPr kumimoji="0" lang="pt-BR" altLang="pt-BR" sz="1800" b="0" i="0" u="none" strike="noStrike" cap="none" normalizeH="0" baseline="0">
                        <a:ln>
                          <a:noFill/>
                        </a:ln>
                        <a:solidFill>
                          <a:schemeClr val="tx1"/>
                        </a:solidFill>
                        <a:effectLst/>
                        <a:latin typeface="Arial" panose="020B0604020202020204" pitchFamily="34" charset="0"/>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pt-BR" sz="10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esforço (MN)</a:t>
                      </a:r>
                      <a:endParaRPr kumimoji="0" lang="pt-BR" altLang="pt-BR" sz="1800" b="0" i="0" u="none" strike="noStrike" cap="none" normalizeH="0" baseline="0">
                        <a:ln>
                          <a:noFill/>
                        </a:ln>
                        <a:solidFill>
                          <a:schemeClr val="tx1"/>
                        </a:solidFill>
                        <a:effectLst/>
                        <a:latin typeface="Arial" panose="020B0604020202020204" pitchFamily="34" charset="0"/>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pt-BR" sz="10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área calculada (cm</a:t>
                      </a:r>
                      <a:r>
                        <a:rPr kumimoji="0" lang="pt-BR" altLang="pt-BR" sz="1000" b="1" i="0" u="none" strike="noStrike" cap="none" normalizeH="0" baseline="30000">
                          <a:ln>
                            <a:noFill/>
                          </a:ln>
                          <a:solidFill>
                            <a:schemeClr val="tx1"/>
                          </a:solidFill>
                          <a:effectLst/>
                          <a:latin typeface="Times New Roman" panose="02020603050405020304" pitchFamily="18" charset="0"/>
                          <a:cs typeface="Times New Roman" panose="02020603050405020304" pitchFamily="18" charset="0"/>
                        </a:rPr>
                        <a:t>2</a:t>
                      </a:r>
                      <a:r>
                        <a:rPr kumimoji="0" lang="pt-BR" altLang="pt-BR" sz="10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endParaRPr kumimoji="0" lang="pt-BR" altLang="pt-BR" sz="1800" b="0" i="0" u="none" strike="noStrike" cap="none" normalizeH="0" baseline="0">
                        <a:ln>
                          <a:noFill/>
                        </a:ln>
                        <a:solidFill>
                          <a:schemeClr val="tx1"/>
                        </a:solidFill>
                        <a:effectLst/>
                        <a:latin typeface="Arial" panose="020B0604020202020204" pitchFamily="34" charset="0"/>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pt-BR" sz="10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armadura</a:t>
                      </a:r>
                      <a:endParaRPr kumimoji="0" lang="pt-BR" altLang="pt-BR" sz="1800" b="0" i="0" u="none" strike="noStrike" cap="none" normalizeH="0" baseline="0">
                        <a:ln>
                          <a:noFill/>
                        </a:ln>
                        <a:solidFill>
                          <a:schemeClr val="tx1"/>
                        </a:solidFill>
                        <a:effectLst/>
                        <a:latin typeface="Arial" panose="020B0604020202020204" pitchFamily="34" charset="0"/>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24452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t>
                      </a:r>
                      <a:endParaRPr kumimoji="0" lang="pt-BR" altLang="pt-BR" sz="1800" b="0" i="0" u="none" strike="noStrike" cap="none" normalizeH="0" baseline="0">
                        <a:ln>
                          <a:noFill/>
                        </a:ln>
                        <a:solidFill>
                          <a:schemeClr val="tx1"/>
                        </a:solidFill>
                        <a:effectLst/>
                        <a:latin typeface="Arial" panose="020B0604020202020204" pitchFamily="34" charset="0"/>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1,07</a:t>
                      </a:r>
                      <a:endParaRPr kumimoji="0" lang="pt-BR" altLang="pt-BR" sz="1800" b="0" i="0" u="none" strike="noStrike" cap="none" normalizeH="0" baseline="0">
                        <a:ln>
                          <a:noFill/>
                        </a:ln>
                        <a:solidFill>
                          <a:schemeClr val="tx1"/>
                        </a:solidFill>
                        <a:effectLst/>
                        <a:latin typeface="Arial" panose="020B0604020202020204" pitchFamily="34" charset="0"/>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24,6</a:t>
                      </a:r>
                      <a:endParaRPr kumimoji="0" lang="pt-BR" altLang="pt-BR" sz="1800" b="0" i="0" u="none" strike="noStrike" cap="none" normalizeH="0" baseline="0">
                        <a:ln>
                          <a:noFill/>
                        </a:ln>
                        <a:solidFill>
                          <a:schemeClr val="tx1"/>
                        </a:solidFill>
                        <a:effectLst/>
                        <a:latin typeface="Arial" panose="020B0604020202020204" pitchFamily="34" charset="0"/>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8</a:t>
                      </a: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rPr>
                        <a:t></a:t>
                      </a: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20</a:t>
                      </a:r>
                      <a:endPar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24452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T1</a:t>
                      </a:r>
                      <a:endParaRPr kumimoji="0" lang="pt-BR" altLang="pt-BR" sz="1800" b="0" i="0" u="none" strike="noStrike" cap="none" normalizeH="0" baseline="0">
                        <a:ln>
                          <a:noFill/>
                        </a:ln>
                        <a:solidFill>
                          <a:schemeClr val="tx1"/>
                        </a:solidFill>
                        <a:effectLst/>
                        <a:latin typeface="Arial" panose="020B0604020202020204" pitchFamily="34" charset="0"/>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0,535</a:t>
                      </a:r>
                      <a:endParaRPr kumimoji="0" lang="pt-BR" altLang="pt-BR" sz="1800" b="0" i="0" u="none" strike="noStrike" cap="none" normalizeH="0" baseline="0">
                        <a:ln>
                          <a:noFill/>
                        </a:ln>
                        <a:solidFill>
                          <a:schemeClr val="tx1"/>
                        </a:solidFill>
                        <a:effectLst/>
                        <a:latin typeface="Arial" panose="020B0604020202020204" pitchFamily="34" charset="0"/>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12,3</a:t>
                      </a:r>
                      <a:endParaRPr kumimoji="0" lang="pt-BR" altLang="pt-BR" sz="1800" b="0" i="0" u="none" strike="noStrike" cap="none" normalizeH="0" baseline="0">
                        <a:ln>
                          <a:noFill/>
                        </a:ln>
                        <a:solidFill>
                          <a:schemeClr val="tx1"/>
                        </a:solidFill>
                        <a:effectLst/>
                        <a:latin typeface="Arial" panose="020B0604020202020204" pitchFamily="34" charset="0"/>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4</a:t>
                      </a: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rPr>
                        <a:t></a:t>
                      </a: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20</a:t>
                      </a:r>
                      <a:endPar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r h="24452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T2</a:t>
                      </a:r>
                      <a:endParaRPr kumimoji="0" lang="pt-BR" altLang="pt-BR" sz="1800" b="0" i="0" u="none" strike="noStrike" cap="none" normalizeH="0" baseline="0">
                        <a:ln>
                          <a:noFill/>
                        </a:ln>
                        <a:solidFill>
                          <a:schemeClr val="tx1"/>
                        </a:solidFill>
                        <a:effectLst/>
                        <a:latin typeface="Arial" panose="020B0604020202020204" pitchFamily="34" charset="0"/>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0,535</a:t>
                      </a:r>
                      <a:endParaRPr kumimoji="0" lang="pt-BR" altLang="pt-BR" sz="1800" b="0" i="0" u="none" strike="noStrike" cap="none" normalizeH="0" baseline="0">
                        <a:ln>
                          <a:noFill/>
                        </a:ln>
                        <a:solidFill>
                          <a:schemeClr val="tx1"/>
                        </a:solidFill>
                        <a:effectLst/>
                        <a:latin typeface="Arial" panose="020B0604020202020204" pitchFamily="34" charset="0"/>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12,3</a:t>
                      </a:r>
                      <a:endParaRPr kumimoji="0" lang="pt-BR" altLang="pt-BR" sz="1800" b="0" i="0" u="none" strike="noStrike" cap="none" normalizeH="0" baseline="0">
                        <a:ln>
                          <a:noFill/>
                        </a:ln>
                        <a:solidFill>
                          <a:schemeClr val="tx1"/>
                        </a:solidFill>
                        <a:effectLst/>
                        <a:latin typeface="Arial" panose="020B0604020202020204" pitchFamily="34" charset="0"/>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4</a:t>
                      </a: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rPr>
                        <a:t></a:t>
                      </a: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20</a:t>
                      </a:r>
                      <a:endPar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3"/>
                  </a:ext>
                </a:extLst>
              </a:tr>
              <a:tr h="24452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T3</a:t>
                      </a:r>
                      <a:endParaRPr kumimoji="0" lang="pt-BR" altLang="pt-BR" sz="1800" b="0" i="0" u="none" strike="noStrike" cap="none" normalizeH="0" baseline="0">
                        <a:ln>
                          <a:noFill/>
                        </a:ln>
                        <a:solidFill>
                          <a:schemeClr val="tx1"/>
                        </a:solidFill>
                        <a:effectLst/>
                        <a:latin typeface="Arial" panose="020B0604020202020204" pitchFamily="34" charset="0"/>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0,535</a:t>
                      </a:r>
                      <a:endParaRPr kumimoji="0" lang="pt-BR" altLang="pt-BR" sz="1800" b="0" i="0" u="none" strike="noStrike" cap="none" normalizeH="0" baseline="0">
                        <a:ln>
                          <a:noFill/>
                        </a:ln>
                        <a:solidFill>
                          <a:schemeClr val="tx1"/>
                        </a:solidFill>
                        <a:effectLst/>
                        <a:latin typeface="Arial" panose="020B0604020202020204" pitchFamily="34" charset="0"/>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12,3</a:t>
                      </a:r>
                      <a:endParaRPr kumimoji="0" lang="pt-BR" altLang="pt-BR" sz="1800" b="0" i="0" u="none" strike="noStrike" cap="none" normalizeH="0" baseline="0">
                        <a:ln>
                          <a:noFill/>
                        </a:ln>
                        <a:solidFill>
                          <a:schemeClr val="tx1"/>
                        </a:solidFill>
                        <a:effectLst/>
                        <a:latin typeface="Arial" panose="020B0604020202020204" pitchFamily="34" charset="0"/>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2x7</a:t>
                      </a: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rPr>
                        <a:t></a:t>
                      </a: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16</a:t>
                      </a:r>
                      <a:endPar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4"/>
                  </a:ext>
                </a:extLst>
              </a:tr>
              <a:tr h="24452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T4</a:t>
                      </a:r>
                      <a:endParaRPr kumimoji="0" lang="pt-BR" altLang="pt-BR" sz="1800" b="0" i="0" u="none" strike="noStrike" cap="none" normalizeH="0" baseline="0">
                        <a:ln>
                          <a:noFill/>
                        </a:ln>
                        <a:solidFill>
                          <a:schemeClr val="tx1"/>
                        </a:solidFill>
                        <a:effectLst/>
                        <a:latin typeface="Arial" panose="020B0604020202020204" pitchFamily="34" charset="0"/>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0,535</a:t>
                      </a:r>
                      <a:endParaRPr kumimoji="0" lang="pt-BR" altLang="pt-BR" sz="1800" b="0" i="0" u="none" strike="noStrike" cap="none" normalizeH="0" baseline="0">
                        <a:ln>
                          <a:noFill/>
                        </a:ln>
                        <a:solidFill>
                          <a:schemeClr val="tx1"/>
                        </a:solidFill>
                        <a:effectLst/>
                        <a:latin typeface="Arial" panose="020B0604020202020204" pitchFamily="34" charset="0"/>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12,3</a:t>
                      </a:r>
                      <a:endParaRPr kumimoji="0" lang="pt-BR" altLang="pt-BR" sz="1800" b="0" i="0" u="none" strike="noStrike" cap="none" normalizeH="0" baseline="0">
                        <a:ln>
                          <a:noFill/>
                        </a:ln>
                        <a:solidFill>
                          <a:schemeClr val="tx1"/>
                        </a:solidFill>
                        <a:effectLst/>
                        <a:latin typeface="Arial" panose="020B0604020202020204" pitchFamily="34" charset="0"/>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2x6</a:t>
                      </a: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rPr>
                        <a:t></a:t>
                      </a: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12,5</a:t>
                      </a:r>
                      <a:endPar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5"/>
                  </a:ext>
                </a:extLst>
              </a:tr>
              <a:tr h="24452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T5</a:t>
                      </a:r>
                      <a:endParaRPr kumimoji="0" lang="pt-BR" altLang="pt-BR" sz="1800" b="0" i="0" u="none" strike="noStrike" cap="none" normalizeH="0" baseline="0">
                        <a:ln>
                          <a:noFill/>
                        </a:ln>
                        <a:solidFill>
                          <a:schemeClr val="tx1"/>
                        </a:solidFill>
                        <a:effectLst/>
                        <a:latin typeface="Arial" panose="020B0604020202020204" pitchFamily="34" charset="0"/>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1,07</a:t>
                      </a:r>
                      <a:endParaRPr kumimoji="0" lang="pt-BR" altLang="pt-BR" sz="1800" b="0" i="0" u="none" strike="noStrike" cap="none" normalizeH="0" baseline="0">
                        <a:ln>
                          <a:noFill/>
                        </a:ln>
                        <a:solidFill>
                          <a:schemeClr val="tx1"/>
                        </a:solidFill>
                        <a:effectLst/>
                        <a:latin typeface="Arial" panose="020B0604020202020204" pitchFamily="34" charset="0"/>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24,6</a:t>
                      </a:r>
                      <a:endParaRPr kumimoji="0" lang="pt-BR" altLang="pt-BR" sz="1800" b="0" i="0" u="none" strike="noStrike" cap="none" normalizeH="0" baseline="0">
                        <a:ln>
                          <a:noFill/>
                        </a:ln>
                        <a:solidFill>
                          <a:schemeClr val="tx1"/>
                        </a:solidFill>
                        <a:effectLst/>
                        <a:latin typeface="Arial" panose="020B0604020202020204" pitchFamily="34" charset="0"/>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2x7</a:t>
                      </a: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rPr>
                        <a:t></a:t>
                      </a: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16</a:t>
                      </a:r>
                      <a:endPar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6"/>
                  </a:ext>
                </a:extLst>
              </a:tr>
              <a:tr h="24452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T6</a:t>
                      </a:r>
                      <a:endParaRPr kumimoji="0" lang="pt-BR" altLang="pt-BR" sz="1800" b="0" i="0" u="none" strike="noStrike" cap="none" normalizeH="0" baseline="0">
                        <a:ln>
                          <a:noFill/>
                        </a:ln>
                        <a:solidFill>
                          <a:schemeClr val="tx1"/>
                        </a:solidFill>
                        <a:effectLst/>
                        <a:latin typeface="Arial" panose="020B0604020202020204" pitchFamily="34" charset="0"/>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1,07</a:t>
                      </a:r>
                      <a:endParaRPr kumimoji="0" lang="pt-BR" altLang="pt-BR" sz="1800" b="0" i="0" u="none" strike="noStrike" cap="none" normalizeH="0" baseline="0">
                        <a:ln>
                          <a:noFill/>
                        </a:ln>
                        <a:solidFill>
                          <a:schemeClr val="tx1"/>
                        </a:solidFill>
                        <a:effectLst/>
                        <a:latin typeface="Arial" panose="020B0604020202020204" pitchFamily="34" charset="0"/>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24,6</a:t>
                      </a:r>
                      <a:endParaRPr kumimoji="0" lang="pt-BR" altLang="pt-BR" sz="1800" b="0" i="0" u="none" strike="noStrike" cap="none" normalizeH="0" baseline="0">
                        <a:ln>
                          <a:noFill/>
                        </a:ln>
                        <a:solidFill>
                          <a:schemeClr val="tx1"/>
                        </a:solidFill>
                        <a:effectLst/>
                        <a:latin typeface="Arial" panose="020B0604020202020204" pitchFamily="34" charset="0"/>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2x7</a:t>
                      </a: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rPr>
                        <a:t></a:t>
                      </a: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16</a:t>
                      </a:r>
                      <a:endPar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7"/>
                  </a:ext>
                </a:extLst>
              </a:tr>
              <a:tr h="24452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T7</a:t>
                      </a:r>
                      <a:endParaRPr kumimoji="0" lang="pt-BR" altLang="pt-BR" sz="1800" b="0" i="0" u="none" strike="noStrike" cap="none" normalizeH="0" baseline="0">
                        <a:ln>
                          <a:noFill/>
                        </a:ln>
                        <a:solidFill>
                          <a:schemeClr val="tx1"/>
                        </a:solidFill>
                        <a:effectLst/>
                        <a:latin typeface="Arial" panose="020B0604020202020204" pitchFamily="34" charset="0"/>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0,535</a:t>
                      </a:r>
                      <a:endParaRPr kumimoji="0" lang="pt-BR" altLang="pt-BR" sz="1800" b="0" i="0" u="none" strike="noStrike" cap="none" normalizeH="0" baseline="0">
                        <a:ln>
                          <a:noFill/>
                        </a:ln>
                        <a:solidFill>
                          <a:schemeClr val="tx1"/>
                        </a:solidFill>
                        <a:effectLst/>
                        <a:latin typeface="Arial" panose="020B0604020202020204" pitchFamily="34" charset="0"/>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12,3</a:t>
                      </a:r>
                      <a:endParaRPr kumimoji="0" lang="pt-BR" altLang="pt-BR" sz="1800" b="0" i="0" u="none" strike="noStrike" cap="none" normalizeH="0" baseline="0">
                        <a:ln>
                          <a:noFill/>
                        </a:ln>
                        <a:solidFill>
                          <a:schemeClr val="tx1"/>
                        </a:solidFill>
                        <a:effectLst/>
                        <a:latin typeface="Arial" panose="020B0604020202020204" pitchFamily="34" charset="0"/>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2x6</a:t>
                      </a: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rPr>
                        <a:t></a:t>
                      </a: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12,5</a:t>
                      </a:r>
                      <a:endPar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8"/>
                  </a:ext>
                </a:extLst>
              </a:tr>
              <a:tr h="24452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T8</a:t>
                      </a:r>
                      <a:endParaRPr kumimoji="0" lang="pt-BR" altLang="pt-BR" sz="1800" b="0" i="0" u="none" strike="noStrike" cap="none" normalizeH="0" baseline="0">
                        <a:ln>
                          <a:noFill/>
                        </a:ln>
                        <a:solidFill>
                          <a:schemeClr val="tx1"/>
                        </a:solidFill>
                        <a:effectLst/>
                        <a:latin typeface="Arial" panose="020B0604020202020204" pitchFamily="34" charset="0"/>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0,535</a:t>
                      </a:r>
                      <a:endParaRPr kumimoji="0" lang="pt-BR" altLang="pt-BR" sz="1800" b="0" i="0" u="none" strike="noStrike" cap="none" normalizeH="0" baseline="0">
                        <a:ln>
                          <a:noFill/>
                        </a:ln>
                        <a:solidFill>
                          <a:schemeClr val="tx1"/>
                        </a:solidFill>
                        <a:effectLst/>
                        <a:latin typeface="Arial" panose="020B0604020202020204" pitchFamily="34" charset="0"/>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12,3</a:t>
                      </a:r>
                      <a:endParaRPr kumimoji="0" lang="pt-BR" altLang="pt-BR" sz="1800" b="0" i="0" u="none" strike="noStrike" cap="none" normalizeH="0" baseline="0">
                        <a:ln>
                          <a:noFill/>
                        </a:ln>
                        <a:solidFill>
                          <a:schemeClr val="tx1"/>
                        </a:solidFill>
                        <a:effectLst/>
                        <a:latin typeface="Arial" panose="020B0604020202020204" pitchFamily="34" charset="0"/>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2x7</a:t>
                      </a: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rPr>
                        <a:t></a:t>
                      </a: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16</a:t>
                      </a:r>
                      <a:endPar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9"/>
                  </a:ext>
                </a:extLst>
              </a:tr>
              <a:tr h="24452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T9</a:t>
                      </a:r>
                      <a:endParaRPr kumimoji="0" lang="pt-BR" altLang="pt-BR" sz="1800" b="0" i="0" u="none" strike="noStrike" cap="none" normalizeH="0" baseline="0">
                        <a:ln>
                          <a:noFill/>
                        </a:ln>
                        <a:solidFill>
                          <a:schemeClr val="tx1"/>
                        </a:solidFill>
                        <a:effectLst/>
                        <a:latin typeface="Arial" panose="020B0604020202020204" pitchFamily="34" charset="0"/>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0,663</a:t>
                      </a:r>
                      <a:endParaRPr kumimoji="0" lang="pt-BR" altLang="pt-BR" sz="1800" b="0" i="0" u="none" strike="noStrike" cap="none" normalizeH="0" baseline="0">
                        <a:ln>
                          <a:noFill/>
                        </a:ln>
                        <a:solidFill>
                          <a:schemeClr val="tx1"/>
                        </a:solidFill>
                        <a:effectLst/>
                        <a:latin typeface="Arial" panose="020B0604020202020204" pitchFamily="34" charset="0"/>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15,2</a:t>
                      </a:r>
                      <a:endParaRPr kumimoji="0" lang="pt-BR" altLang="pt-BR" sz="1800" b="0" i="0" u="none" strike="noStrike" cap="none" normalizeH="0" baseline="0">
                        <a:ln>
                          <a:noFill/>
                        </a:ln>
                        <a:solidFill>
                          <a:schemeClr val="tx1"/>
                        </a:solidFill>
                        <a:effectLst/>
                        <a:latin typeface="Arial" panose="020B0604020202020204" pitchFamily="34" charset="0"/>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4</a:t>
                      </a: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rPr>
                        <a:t></a:t>
                      </a: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20</a:t>
                      </a:r>
                      <a:endPar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sym typeface="Symbol" panose="05050102010706020507" pitchFamily="18" charset="2"/>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10"/>
                  </a:ext>
                </a:extLst>
              </a:tr>
              <a:tr h="24452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T10</a:t>
                      </a:r>
                      <a:endParaRPr kumimoji="0" lang="pt-BR" altLang="pt-BR" sz="1800" b="0" i="0" u="none" strike="noStrike" cap="none" normalizeH="0" baseline="0">
                        <a:ln>
                          <a:noFill/>
                        </a:ln>
                        <a:solidFill>
                          <a:schemeClr val="tx1"/>
                        </a:solidFill>
                        <a:effectLst/>
                        <a:latin typeface="Arial" panose="020B0604020202020204" pitchFamily="34" charset="0"/>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0,402</a:t>
                      </a:r>
                      <a:endParaRPr kumimoji="0" lang="pt-BR" altLang="pt-BR" sz="1800" b="0" i="0" u="none" strike="noStrike" cap="none" normalizeH="0" baseline="0">
                        <a:ln>
                          <a:noFill/>
                        </a:ln>
                        <a:solidFill>
                          <a:schemeClr val="tx1"/>
                        </a:solidFill>
                        <a:effectLst/>
                        <a:latin typeface="Arial" panose="020B0604020202020204" pitchFamily="34" charset="0"/>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9,2</a:t>
                      </a:r>
                      <a:endParaRPr kumimoji="0" lang="pt-BR" altLang="pt-BR" sz="1800" b="0" i="0" u="none" strike="noStrike" cap="none" normalizeH="0" baseline="0">
                        <a:ln>
                          <a:noFill/>
                        </a:ln>
                        <a:solidFill>
                          <a:schemeClr val="tx1"/>
                        </a:solidFill>
                        <a:effectLst/>
                        <a:latin typeface="Arial" panose="020B0604020202020204" pitchFamily="34" charset="0"/>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endParaRPr kumimoji="0" lang="pt-BR" altLang="pt-BR" sz="1800" b="0" i="0" u="none" strike="noStrike" cap="none" normalizeH="0" baseline="0">
                        <a:ln>
                          <a:noFill/>
                        </a:ln>
                        <a:solidFill>
                          <a:schemeClr val="tx1"/>
                        </a:solidFill>
                        <a:effectLst/>
                        <a:latin typeface="Arial" panose="020B0604020202020204" pitchFamily="34" charset="0"/>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11"/>
                  </a:ext>
                </a:extLst>
              </a:tr>
              <a:tr h="24452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T11</a:t>
                      </a:r>
                      <a:endParaRPr kumimoji="0" lang="pt-BR" altLang="pt-BR" sz="1800" b="0" i="0" u="none" strike="noStrike" cap="none" normalizeH="0" baseline="0">
                        <a:ln>
                          <a:noFill/>
                        </a:ln>
                        <a:solidFill>
                          <a:schemeClr val="tx1"/>
                        </a:solidFill>
                        <a:effectLst/>
                        <a:latin typeface="Arial" panose="020B0604020202020204" pitchFamily="34" charset="0"/>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0,402</a:t>
                      </a:r>
                      <a:endParaRPr kumimoji="0" lang="pt-BR" altLang="pt-BR" sz="1800" b="0" i="0" u="none" strike="noStrike" cap="none" normalizeH="0" baseline="0">
                        <a:ln>
                          <a:noFill/>
                        </a:ln>
                        <a:solidFill>
                          <a:schemeClr val="tx1"/>
                        </a:solidFill>
                        <a:effectLst/>
                        <a:latin typeface="Arial" panose="020B0604020202020204" pitchFamily="34" charset="0"/>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9,2</a:t>
                      </a:r>
                      <a:endParaRPr kumimoji="0" lang="pt-BR" altLang="pt-BR" sz="1800" b="0" i="0" u="none" strike="noStrike" cap="none" normalizeH="0" baseline="0">
                        <a:ln>
                          <a:noFill/>
                        </a:ln>
                        <a:solidFill>
                          <a:schemeClr val="tx1"/>
                        </a:solidFill>
                        <a:effectLst/>
                        <a:latin typeface="Arial" panose="020B0604020202020204" pitchFamily="34" charset="0"/>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pt-BR" altLang="pt-BR"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endParaRPr kumimoji="0" lang="pt-BR" altLang="pt-BR" sz="1800" b="0" i="0" u="none" strike="noStrike" cap="none" normalizeH="0" baseline="0">
                        <a:ln>
                          <a:noFill/>
                        </a:ln>
                        <a:solidFill>
                          <a:schemeClr val="tx1"/>
                        </a:solidFill>
                        <a:effectLst/>
                        <a:latin typeface="Arial" panose="020B0604020202020204" pitchFamily="34" charset="0"/>
                      </a:endParaRPr>
                    </a:p>
                  </a:txBody>
                  <a:tcPr marT="45728" marB="45728"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12"/>
                  </a:ext>
                </a:extLst>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83D9909E-5B2B-0DE5-6981-7A0D69C2759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sp>
        <p:nvSpPr>
          <p:cNvPr id="65539" name="Rectangle 3">
            <a:extLst>
              <a:ext uri="{FF2B5EF4-FFF2-40B4-BE49-F238E27FC236}">
                <a16:creationId xmlns:a16="http://schemas.microsoft.com/office/drawing/2014/main" id="{5605267E-7792-A9D9-17D8-8D981BC8190D}"/>
              </a:ext>
            </a:extLst>
          </p:cNvPr>
          <p:cNvSpPr>
            <a:spLocks noChangeArrowheads="1"/>
          </p:cNvSpPr>
          <p:nvPr/>
        </p:nvSpPr>
        <p:spPr bwMode="auto">
          <a:xfrm>
            <a:off x="179388" y="32845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sp>
        <p:nvSpPr>
          <p:cNvPr id="65540" name="Text Box 4">
            <a:extLst>
              <a:ext uri="{FF2B5EF4-FFF2-40B4-BE49-F238E27FC236}">
                <a16:creationId xmlns:a16="http://schemas.microsoft.com/office/drawing/2014/main" id="{147D34CF-B272-B1FC-2D03-E56879F9D160}"/>
              </a:ext>
            </a:extLst>
          </p:cNvPr>
          <p:cNvSpPr txBox="1">
            <a:spLocks noChangeArrowheads="1"/>
          </p:cNvSpPr>
          <p:nvPr/>
        </p:nvSpPr>
        <p:spPr bwMode="auto">
          <a:xfrm>
            <a:off x="1042988" y="836613"/>
            <a:ext cx="6337300" cy="3113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eaLnBrk="0" fontAlgn="base" hangingPunct="0">
              <a:spcBef>
                <a:spcPct val="0"/>
              </a:spcBef>
              <a:spcAft>
                <a:spcPct val="0"/>
              </a:spcAft>
              <a:defRPr>
                <a:solidFill>
                  <a:schemeClr val="tx1"/>
                </a:solidFill>
                <a:latin typeface="Arial" panose="020B0604020202020204" pitchFamily="34" charset="0"/>
              </a:defRPr>
            </a:lvl6pPr>
            <a:lvl7pPr marL="3086100" indent="-342900" eaLnBrk="0" fontAlgn="base" hangingPunct="0">
              <a:spcBef>
                <a:spcPct val="0"/>
              </a:spcBef>
              <a:spcAft>
                <a:spcPct val="0"/>
              </a:spcAft>
              <a:defRPr>
                <a:solidFill>
                  <a:schemeClr val="tx1"/>
                </a:solidFill>
                <a:latin typeface="Arial" panose="020B0604020202020204" pitchFamily="34" charset="0"/>
              </a:defRPr>
            </a:lvl7pPr>
            <a:lvl8pPr marL="3543300" indent="-342900" eaLnBrk="0" fontAlgn="base" hangingPunct="0">
              <a:spcBef>
                <a:spcPct val="0"/>
              </a:spcBef>
              <a:spcAft>
                <a:spcPct val="0"/>
              </a:spcAft>
              <a:defRPr>
                <a:solidFill>
                  <a:schemeClr val="tx1"/>
                </a:solidFill>
                <a:latin typeface="Arial" panose="020B0604020202020204" pitchFamily="34" charset="0"/>
              </a:defRPr>
            </a:lvl8pPr>
            <a:lvl9pPr marL="4000500" indent="-3429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pt-BR" altLang="pt-BR" b="1"/>
              <a:t>(e) Verificação das tensões no concreto:</a:t>
            </a:r>
          </a:p>
          <a:p>
            <a:pPr eaLnBrk="1" hangingPunct="1"/>
            <a:endParaRPr lang="pt-BR" altLang="pt-BR" b="1"/>
          </a:p>
          <a:p>
            <a:pPr eaLnBrk="1" hangingPunct="1"/>
            <a:endParaRPr lang="pt-BR" altLang="pt-BR" b="1"/>
          </a:p>
          <a:p>
            <a:pPr eaLnBrk="1" hangingPunct="1"/>
            <a:endParaRPr lang="pt-BR" altLang="pt-BR" b="1"/>
          </a:p>
          <a:p>
            <a:pPr eaLnBrk="1" hangingPunct="1">
              <a:buFontTx/>
              <a:buChar char="-"/>
            </a:pPr>
            <a:r>
              <a:rPr lang="pt-BR" altLang="pt-BR" b="1"/>
              <a:t> tensões sob as placas de apoio:</a:t>
            </a:r>
          </a:p>
          <a:p>
            <a:pPr eaLnBrk="1" hangingPunct="1">
              <a:buFontTx/>
              <a:buChar char="-"/>
            </a:pPr>
            <a:endParaRPr lang="pt-BR" altLang="pt-BR" b="1"/>
          </a:p>
          <a:p>
            <a:pPr eaLnBrk="1" hangingPunct="1"/>
            <a:r>
              <a:rPr lang="pt-BR" altLang="pt-BR" b="1"/>
              <a:t>	</a:t>
            </a:r>
            <a:r>
              <a:rPr lang="pt-BR" altLang="pt-BR" b="1">
                <a:sym typeface="Symbol" panose="05050102010706020507" pitchFamily="18" charset="2"/>
              </a:rPr>
              <a:t></a:t>
            </a:r>
            <a:r>
              <a:rPr lang="pt-BR" altLang="pt-BR" b="1" baseline="-25000"/>
              <a:t>cF</a:t>
            </a:r>
            <a:r>
              <a:rPr lang="pt-BR" altLang="pt-BR" b="1"/>
              <a:t> = 3,0 / (0,7 x 0,4) = 10,7 MPa &lt; 1,1 </a:t>
            </a:r>
            <a:r>
              <a:rPr lang="pt-BR" altLang="pt-BR" b="1">
                <a:sym typeface="Symbol" panose="05050102010706020507" pitchFamily="18" charset="2"/>
              </a:rPr>
              <a:t></a:t>
            </a:r>
            <a:r>
              <a:rPr lang="pt-BR" altLang="pt-BR" b="1" baseline="-25000"/>
              <a:t>cd</a:t>
            </a:r>
          </a:p>
          <a:p>
            <a:pPr eaLnBrk="1" hangingPunct="1"/>
            <a:endParaRPr lang="pt-BR" altLang="pt-BR" b="1"/>
          </a:p>
          <a:p>
            <a:pPr eaLnBrk="1" hangingPunct="1"/>
            <a:r>
              <a:rPr lang="pt-BR" altLang="pt-BR" b="1"/>
              <a:t>	</a:t>
            </a:r>
            <a:r>
              <a:rPr lang="pt-BR" altLang="pt-BR" b="1">
                <a:sym typeface="Symbol" panose="05050102010706020507" pitchFamily="18" charset="2"/>
              </a:rPr>
              <a:t></a:t>
            </a:r>
            <a:r>
              <a:rPr lang="pt-BR" altLang="pt-BR" b="1" baseline="-25000"/>
              <a:t>cA</a:t>
            </a:r>
            <a:r>
              <a:rPr lang="pt-BR" altLang="pt-BR" b="1"/>
              <a:t> = 1,07 / (0,5 x 0,4) = 5,4 MPa &lt; 0,8 </a:t>
            </a:r>
            <a:r>
              <a:rPr lang="pt-BR" altLang="pt-BR" b="1">
                <a:sym typeface="Symbol" panose="05050102010706020507" pitchFamily="18" charset="2"/>
              </a:rPr>
              <a:t></a:t>
            </a:r>
            <a:r>
              <a:rPr lang="pt-BR" altLang="pt-BR" b="1" baseline="-25000"/>
              <a:t>cd</a:t>
            </a:r>
          </a:p>
          <a:p>
            <a:pPr eaLnBrk="1" hangingPunct="1"/>
            <a:endParaRPr lang="pt-BR" altLang="pt-BR" b="1"/>
          </a:p>
          <a:p>
            <a:pPr eaLnBrk="1" hangingPunct="1"/>
            <a:r>
              <a:rPr lang="pt-BR" altLang="pt-BR" b="1"/>
              <a:t>	</a:t>
            </a:r>
            <a:r>
              <a:rPr lang="pt-BR" altLang="pt-BR" b="1">
                <a:sym typeface="Symbol" panose="05050102010706020507" pitchFamily="18" charset="2"/>
              </a:rPr>
              <a:t></a:t>
            </a:r>
            <a:r>
              <a:rPr lang="pt-BR" altLang="pt-BR" b="1" baseline="-25000"/>
              <a:t>cB</a:t>
            </a:r>
            <a:r>
              <a:rPr lang="pt-BR" altLang="pt-BR" b="1"/>
              <a:t> = 1,93 / (0,5 x 0,4) = 9,7 MPa &lt; 0,8 </a:t>
            </a:r>
            <a:r>
              <a:rPr lang="pt-BR" altLang="pt-BR" b="1">
                <a:sym typeface="Symbol" panose="05050102010706020507" pitchFamily="18" charset="2"/>
              </a:rPr>
              <a:t></a:t>
            </a:r>
            <a:r>
              <a:rPr lang="pt-BR" altLang="pt-BR" b="1" baseline="-25000"/>
              <a:t>cd</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96497E86-8EBD-45BE-1BAA-55319625BD6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sp>
        <p:nvSpPr>
          <p:cNvPr id="66563" name="Rectangle 3">
            <a:extLst>
              <a:ext uri="{FF2B5EF4-FFF2-40B4-BE49-F238E27FC236}">
                <a16:creationId xmlns:a16="http://schemas.microsoft.com/office/drawing/2014/main" id="{BAFE1845-6E3C-43DB-F3B9-8D69C803DD59}"/>
              </a:ext>
            </a:extLst>
          </p:cNvPr>
          <p:cNvSpPr>
            <a:spLocks noChangeArrowheads="1"/>
          </p:cNvSpPr>
          <p:nvPr/>
        </p:nvSpPr>
        <p:spPr bwMode="auto">
          <a:xfrm>
            <a:off x="179388" y="32845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sp>
        <p:nvSpPr>
          <p:cNvPr id="66564" name="Text Box 4">
            <a:extLst>
              <a:ext uri="{FF2B5EF4-FFF2-40B4-BE49-F238E27FC236}">
                <a16:creationId xmlns:a16="http://schemas.microsoft.com/office/drawing/2014/main" id="{A5DF20C3-3107-43A3-5802-33BE6FD3FE7C}"/>
              </a:ext>
            </a:extLst>
          </p:cNvPr>
          <p:cNvSpPr txBox="1">
            <a:spLocks noChangeArrowheads="1"/>
          </p:cNvSpPr>
          <p:nvPr/>
        </p:nvSpPr>
        <p:spPr bwMode="auto">
          <a:xfrm>
            <a:off x="3851275" y="1773238"/>
            <a:ext cx="5292725" cy="2563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eaLnBrk="0" fontAlgn="base" hangingPunct="0">
              <a:spcBef>
                <a:spcPct val="0"/>
              </a:spcBef>
              <a:spcAft>
                <a:spcPct val="0"/>
              </a:spcAft>
              <a:defRPr>
                <a:solidFill>
                  <a:schemeClr val="tx1"/>
                </a:solidFill>
                <a:latin typeface="Arial" panose="020B0604020202020204" pitchFamily="34" charset="0"/>
              </a:defRPr>
            </a:lvl6pPr>
            <a:lvl7pPr marL="3086100" indent="-342900" eaLnBrk="0" fontAlgn="base" hangingPunct="0">
              <a:spcBef>
                <a:spcPct val="0"/>
              </a:spcBef>
              <a:spcAft>
                <a:spcPct val="0"/>
              </a:spcAft>
              <a:defRPr>
                <a:solidFill>
                  <a:schemeClr val="tx1"/>
                </a:solidFill>
                <a:latin typeface="Arial" panose="020B0604020202020204" pitchFamily="34" charset="0"/>
              </a:defRPr>
            </a:lvl7pPr>
            <a:lvl8pPr marL="3543300" indent="-342900" eaLnBrk="0" fontAlgn="base" hangingPunct="0">
              <a:spcBef>
                <a:spcPct val="0"/>
              </a:spcBef>
              <a:spcAft>
                <a:spcPct val="0"/>
              </a:spcAft>
              <a:defRPr>
                <a:solidFill>
                  <a:schemeClr val="tx1"/>
                </a:solidFill>
                <a:latin typeface="Arial" panose="020B0604020202020204" pitchFamily="34" charset="0"/>
              </a:defRPr>
            </a:lvl8pPr>
            <a:lvl9pPr marL="4000500" indent="-3429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pt-BR" altLang="pt-BR" b="1"/>
              <a:t>- nós:</a:t>
            </a:r>
          </a:p>
          <a:p>
            <a:pPr eaLnBrk="1" hangingPunct="1"/>
            <a:endParaRPr lang="pt-BR" altLang="pt-BR" b="1"/>
          </a:p>
          <a:p>
            <a:pPr eaLnBrk="1" hangingPunct="1"/>
            <a:r>
              <a:rPr lang="pt-BR" altLang="pt-BR" b="1"/>
              <a:t>O nó mais solicitado é o nó junto ao apoio B .</a:t>
            </a:r>
          </a:p>
          <a:p>
            <a:pPr eaLnBrk="1" hangingPunct="1"/>
            <a:endParaRPr lang="pt-BR" altLang="pt-BR" b="1"/>
          </a:p>
          <a:p>
            <a:pPr eaLnBrk="1" hangingPunct="1"/>
            <a:r>
              <a:rPr lang="pt-BR" altLang="pt-BR" b="1"/>
              <a:t>O esforço de compressão na biela é 2,21 MN. </a:t>
            </a:r>
          </a:p>
          <a:p>
            <a:pPr eaLnBrk="1" hangingPunct="1"/>
            <a:endParaRPr lang="pt-BR" altLang="pt-BR" b="1"/>
          </a:p>
          <a:p>
            <a:pPr eaLnBrk="1" hangingPunct="1"/>
            <a:r>
              <a:rPr lang="pt-BR" altLang="pt-BR" b="1"/>
              <a:t>Assim,</a:t>
            </a:r>
          </a:p>
          <a:p>
            <a:pPr eaLnBrk="1" hangingPunct="1"/>
            <a:endParaRPr lang="pt-BR" altLang="pt-BR" b="1"/>
          </a:p>
          <a:p>
            <a:pPr eaLnBrk="1" hangingPunct="1"/>
            <a:r>
              <a:rPr lang="pt-BR" altLang="pt-BR" b="1">
                <a:sym typeface="Symbol" panose="05050102010706020507" pitchFamily="18" charset="2"/>
              </a:rPr>
              <a:t></a:t>
            </a:r>
            <a:r>
              <a:rPr lang="pt-BR" altLang="pt-BR" b="1" baseline="-25000"/>
              <a:t>c3</a:t>
            </a:r>
            <a:r>
              <a:rPr lang="pt-BR" altLang="pt-BR" b="1"/>
              <a:t> = 2,21 / (0,68 x 0,4) = 8,1 MPa &lt; 0,6 </a:t>
            </a:r>
            <a:r>
              <a:rPr lang="pt-BR" altLang="pt-BR" b="1">
                <a:sym typeface="Symbol" panose="05050102010706020507" pitchFamily="18" charset="2"/>
              </a:rPr>
              <a:t></a:t>
            </a:r>
            <a:r>
              <a:rPr lang="pt-BR" altLang="pt-BR" b="1" baseline="-25000"/>
              <a:t>cd</a:t>
            </a:r>
          </a:p>
        </p:txBody>
      </p:sp>
      <p:pic>
        <p:nvPicPr>
          <p:cNvPr id="66565" name="Picture 5">
            <a:extLst>
              <a:ext uri="{FF2B5EF4-FFF2-40B4-BE49-F238E27FC236}">
                <a16:creationId xmlns:a16="http://schemas.microsoft.com/office/drawing/2014/main" id="{1AEC66BB-9BC8-E75D-5F52-BCDBA8055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434975"/>
            <a:ext cx="3473450" cy="587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C2190997-9CD3-955C-9565-033F1ACAF2E8}"/>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sp>
        <p:nvSpPr>
          <p:cNvPr id="67587" name="Rectangle 3">
            <a:extLst>
              <a:ext uri="{FF2B5EF4-FFF2-40B4-BE49-F238E27FC236}">
                <a16:creationId xmlns:a16="http://schemas.microsoft.com/office/drawing/2014/main" id="{30FADD2B-45D2-8F3D-84DF-FCA198477222}"/>
              </a:ext>
            </a:extLst>
          </p:cNvPr>
          <p:cNvSpPr>
            <a:spLocks noChangeArrowheads="1"/>
          </p:cNvSpPr>
          <p:nvPr/>
        </p:nvSpPr>
        <p:spPr bwMode="auto">
          <a:xfrm>
            <a:off x="179388" y="32845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p>
        </p:txBody>
      </p:sp>
      <p:sp>
        <p:nvSpPr>
          <p:cNvPr id="67588" name="Text Box 4">
            <a:extLst>
              <a:ext uri="{FF2B5EF4-FFF2-40B4-BE49-F238E27FC236}">
                <a16:creationId xmlns:a16="http://schemas.microsoft.com/office/drawing/2014/main" id="{4E68B645-9F47-B6DA-EF81-4AA9E2D85A4F}"/>
              </a:ext>
            </a:extLst>
          </p:cNvPr>
          <p:cNvSpPr txBox="1">
            <a:spLocks noChangeArrowheads="1"/>
          </p:cNvSpPr>
          <p:nvPr/>
        </p:nvSpPr>
        <p:spPr bwMode="auto">
          <a:xfrm>
            <a:off x="395288" y="260350"/>
            <a:ext cx="8748712" cy="201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eaLnBrk="0" fontAlgn="base" hangingPunct="0">
              <a:spcBef>
                <a:spcPct val="0"/>
              </a:spcBef>
              <a:spcAft>
                <a:spcPct val="0"/>
              </a:spcAft>
              <a:defRPr>
                <a:solidFill>
                  <a:schemeClr val="tx1"/>
                </a:solidFill>
                <a:latin typeface="Arial" panose="020B0604020202020204" pitchFamily="34" charset="0"/>
              </a:defRPr>
            </a:lvl6pPr>
            <a:lvl7pPr marL="3086100" indent="-342900" eaLnBrk="0" fontAlgn="base" hangingPunct="0">
              <a:spcBef>
                <a:spcPct val="0"/>
              </a:spcBef>
              <a:spcAft>
                <a:spcPct val="0"/>
              </a:spcAft>
              <a:defRPr>
                <a:solidFill>
                  <a:schemeClr val="tx1"/>
                </a:solidFill>
                <a:latin typeface="Arial" panose="020B0604020202020204" pitchFamily="34" charset="0"/>
              </a:defRPr>
            </a:lvl7pPr>
            <a:lvl8pPr marL="3543300" indent="-342900" eaLnBrk="0" fontAlgn="base" hangingPunct="0">
              <a:spcBef>
                <a:spcPct val="0"/>
              </a:spcBef>
              <a:spcAft>
                <a:spcPct val="0"/>
              </a:spcAft>
              <a:defRPr>
                <a:solidFill>
                  <a:schemeClr val="tx1"/>
                </a:solidFill>
                <a:latin typeface="Arial" panose="020B0604020202020204" pitchFamily="34" charset="0"/>
              </a:defRPr>
            </a:lvl8pPr>
            <a:lvl9pPr marL="4000500" indent="-3429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pt-BR" altLang="pt-BR" b="1"/>
              <a:t>(f) Detalhamento:</a:t>
            </a:r>
          </a:p>
          <a:p>
            <a:pPr eaLnBrk="1" hangingPunct="1"/>
            <a:endParaRPr lang="pt-BR" altLang="pt-BR" b="1"/>
          </a:p>
          <a:p>
            <a:pPr eaLnBrk="1" hangingPunct="1"/>
            <a:r>
              <a:rPr lang="pt-BR" altLang="pt-BR" b="1"/>
              <a:t>Além da armadura principal, resultante do cálculo, deve-se colocar uma armadura adicional composta por uma malha em cada lado da viga parede, a armadura mínima para um pilar à esquerda da abertura e estribos abaixo da abertura.</a:t>
            </a:r>
          </a:p>
          <a:p>
            <a:pPr eaLnBrk="1" hangingPunct="1"/>
            <a:endParaRPr lang="pt-BR" altLang="pt-BR" b="1"/>
          </a:p>
        </p:txBody>
      </p:sp>
      <p:pic>
        <p:nvPicPr>
          <p:cNvPr id="67589" name="Picture 6">
            <a:extLst>
              <a:ext uri="{FF2B5EF4-FFF2-40B4-BE49-F238E27FC236}">
                <a16:creationId xmlns:a16="http://schemas.microsoft.com/office/drawing/2014/main" id="{B65B2E61-F666-42E5-FBEF-FD2FC8EB55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1989138"/>
            <a:ext cx="6081712" cy="473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B8DB7FC9-9149-B771-84F4-A77548DA2E0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solidFill>
                <a:srgbClr val="000000"/>
              </a:solidFill>
            </a:endParaRPr>
          </a:p>
        </p:txBody>
      </p:sp>
      <p:sp>
        <p:nvSpPr>
          <p:cNvPr id="68611" name="Rectangle 3">
            <a:extLst>
              <a:ext uri="{FF2B5EF4-FFF2-40B4-BE49-F238E27FC236}">
                <a16:creationId xmlns:a16="http://schemas.microsoft.com/office/drawing/2014/main" id="{8A5478D5-5D18-338F-7B10-889D4062A755}"/>
              </a:ext>
            </a:extLst>
          </p:cNvPr>
          <p:cNvSpPr>
            <a:spLocks noChangeArrowheads="1"/>
          </p:cNvSpPr>
          <p:nvPr/>
        </p:nvSpPr>
        <p:spPr bwMode="auto">
          <a:xfrm>
            <a:off x="179388" y="32845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solidFill>
                <a:srgbClr val="000000"/>
              </a:solidFill>
            </a:endParaRPr>
          </a:p>
        </p:txBody>
      </p:sp>
      <p:pic>
        <p:nvPicPr>
          <p:cNvPr id="68612" name="Picture 8">
            <a:extLst>
              <a:ext uri="{FF2B5EF4-FFF2-40B4-BE49-F238E27FC236}">
                <a16:creationId xmlns:a16="http://schemas.microsoft.com/office/drawing/2014/main" id="{486A857B-4973-4235-090A-F23E1B5E2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0"/>
            <a:ext cx="7688262" cy="774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9D3C7A6C-74A0-8716-2030-A34B32709FB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solidFill>
                <a:srgbClr val="000000"/>
              </a:solidFill>
            </a:endParaRPr>
          </a:p>
        </p:txBody>
      </p:sp>
      <p:sp>
        <p:nvSpPr>
          <p:cNvPr id="69635" name="Rectangle 3">
            <a:extLst>
              <a:ext uri="{FF2B5EF4-FFF2-40B4-BE49-F238E27FC236}">
                <a16:creationId xmlns:a16="http://schemas.microsoft.com/office/drawing/2014/main" id="{E9249F05-B7A4-0B4A-2B83-CCA84001A226}"/>
              </a:ext>
            </a:extLst>
          </p:cNvPr>
          <p:cNvSpPr>
            <a:spLocks noChangeArrowheads="1"/>
          </p:cNvSpPr>
          <p:nvPr/>
        </p:nvSpPr>
        <p:spPr bwMode="auto">
          <a:xfrm>
            <a:off x="179388" y="32845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solidFill>
                <a:srgbClr val="000000"/>
              </a:solidFill>
            </a:endParaRPr>
          </a:p>
        </p:txBody>
      </p:sp>
      <p:pic>
        <p:nvPicPr>
          <p:cNvPr id="69636" name="Picture 6">
            <a:extLst>
              <a:ext uri="{FF2B5EF4-FFF2-40B4-BE49-F238E27FC236}">
                <a16:creationId xmlns:a16="http://schemas.microsoft.com/office/drawing/2014/main" id="{DA1F79B4-44A2-56A1-CE8A-E5B8E44B9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9275" y="766763"/>
            <a:ext cx="5505450" cy="532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F971671E-E103-E4B1-DD0F-2C283BC8FC5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solidFill>
                <a:srgbClr val="000000"/>
              </a:solidFill>
            </a:endParaRPr>
          </a:p>
        </p:txBody>
      </p:sp>
      <p:sp>
        <p:nvSpPr>
          <p:cNvPr id="70659" name="Rectangle 3">
            <a:extLst>
              <a:ext uri="{FF2B5EF4-FFF2-40B4-BE49-F238E27FC236}">
                <a16:creationId xmlns:a16="http://schemas.microsoft.com/office/drawing/2014/main" id="{2640DEF9-0098-0C3F-175F-D77A9FE483FE}"/>
              </a:ext>
            </a:extLst>
          </p:cNvPr>
          <p:cNvSpPr>
            <a:spLocks noChangeArrowheads="1"/>
          </p:cNvSpPr>
          <p:nvPr/>
        </p:nvSpPr>
        <p:spPr bwMode="auto">
          <a:xfrm>
            <a:off x="179388" y="32845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solidFill>
                <a:srgbClr val="000000"/>
              </a:solidFill>
            </a:endParaRPr>
          </a:p>
        </p:txBody>
      </p:sp>
      <p:pic>
        <p:nvPicPr>
          <p:cNvPr id="70660" name="Picture 6">
            <a:extLst>
              <a:ext uri="{FF2B5EF4-FFF2-40B4-BE49-F238E27FC236}">
                <a16:creationId xmlns:a16="http://schemas.microsoft.com/office/drawing/2014/main" id="{3DC8DA22-BF1B-D5AD-F617-7A1683DB2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288" y="533400"/>
            <a:ext cx="7591425"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800155CA-B6C9-93D2-B328-AB762D53349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solidFill>
                <a:srgbClr val="000000"/>
              </a:solidFill>
            </a:endParaRPr>
          </a:p>
        </p:txBody>
      </p:sp>
      <p:sp>
        <p:nvSpPr>
          <p:cNvPr id="71683" name="Rectangle 3">
            <a:extLst>
              <a:ext uri="{FF2B5EF4-FFF2-40B4-BE49-F238E27FC236}">
                <a16:creationId xmlns:a16="http://schemas.microsoft.com/office/drawing/2014/main" id="{D0799A1C-163E-0D84-B028-C2C72D3D954D}"/>
              </a:ext>
            </a:extLst>
          </p:cNvPr>
          <p:cNvSpPr>
            <a:spLocks noChangeArrowheads="1"/>
          </p:cNvSpPr>
          <p:nvPr/>
        </p:nvSpPr>
        <p:spPr bwMode="auto">
          <a:xfrm>
            <a:off x="179388" y="32845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solidFill>
                <a:srgbClr val="000000"/>
              </a:solidFill>
            </a:endParaRPr>
          </a:p>
        </p:txBody>
      </p:sp>
      <p:pic>
        <p:nvPicPr>
          <p:cNvPr id="71684" name="Picture 6">
            <a:extLst>
              <a:ext uri="{FF2B5EF4-FFF2-40B4-BE49-F238E27FC236}">
                <a16:creationId xmlns:a16="http://schemas.microsoft.com/office/drawing/2014/main" id="{9EEB109E-2E7F-BBE0-DC67-BA2C7D351B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763" y="523875"/>
            <a:ext cx="7610475" cy="581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8194" name="Text Box 3">
            <a:extLst>
              <a:ext uri="{FF2B5EF4-FFF2-40B4-BE49-F238E27FC236}">
                <a16:creationId xmlns:a16="http://schemas.microsoft.com/office/drawing/2014/main" id="{DF2E5857-FC17-B371-7AE6-808C09FF322F}"/>
              </a:ext>
            </a:extLst>
          </p:cNvPr>
          <p:cNvSpPr txBox="1">
            <a:spLocks noChangeArrowheads="1"/>
          </p:cNvSpPr>
          <p:nvPr/>
        </p:nvSpPr>
        <p:spPr bwMode="auto">
          <a:xfrm>
            <a:off x="468313" y="1125538"/>
            <a:ext cx="8135937" cy="4624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pt-BR" altLang="pt-BR" sz="1800" b="1"/>
              <a:t>Estes métodos não se aplicam a regiões de uma estrutura, onde a distribuição das deformações é significativamente não-linear, por exemplo, perto de cargas concentradas, aberturas e outras descontinuidades. Estas regiões são chamadas de regiões D. </a:t>
            </a:r>
          </a:p>
          <a:p>
            <a:pPr eaLnBrk="1" hangingPunct="1">
              <a:spcBef>
                <a:spcPct val="0"/>
              </a:spcBef>
              <a:buFontTx/>
              <a:buNone/>
            </a:pPr>
            <a:endParaRPr lang="pt-BR" altLang="pt-BR" sz="1800" b="1"/>
          </a:p>
          <a:p>
            <a:pPr eaLnBrk="1" hangingPunct="1">
              <a:spcBef>
                <a:spcPct val="0"/>
              </a:spcBef>
              <a:buFontTx/>
              <a:buNone/>
            </a:pPr>
            <a:r>
              <a:rPr lang="pt-BR" altLang="pt-BR" sz="1800" b="1"/>
              <a:t>A letra D vem de </a:t>
            </a:r>
            <a:r>
              <a:rPr lang="pt-BR" altLang="pt-BR" sz="1800" b="1" i="1" u="sng">
                <a:solidFill>
                  <a:srgbClr val="FF0000"/>
                </a:solidFill>
              </a:rPr>
              <a:t>D</a:t>
            </a:r>
            <a:r>
              <a:rPr lang="pt-BR" altLang="pt-BR" sz="1800" b="1" i="1"/>
              <a:t>escontinuidade</a:t>
            </a:r>
            <a:r>
              <a:rPr lang="pt-BR" altLang="pt-BR" sz="1800" b="1"/>
              <a:t>, </a:t>
            </a:r>
            <a:r>
              <a:rPr lang="pt-BR" altLang="pt-BR" sz="1800" b="1" i="1" u="sng">
                <a:solidFill>
                  <a:srgbClr val="FF0000"/>
                </a:solidFill>
              </a:rPr>
              <a:t>D</a:t>
            </a:r>
            <a:r>
              <a:rPr lang="pt-BR" altLang="pt-BR" sz="1800" b="1" i="1"/>
              <a:t>etalhe</a:t>
            </a:r>
            <a:r>
              <a:rPr lang="pt-BR" altLang="pt-BR" sz="1800" b="1"/>
              <a:t>, </a:t>
            </a:r>
            <a:r>
              <a:rPr lang="pt-BR" altLang="pt-BR" sz="1800" b="1" i="1" u="sng">
                <a:solidFill>
                  <a:srgbClr val="FF0000"/>
                </a:solidFill>
              </a:rPr>
              <a:t>D</a:t>
            </a:r>
            <a:r>
              <a:rPr lang="pt-BR" altLang="pt-BR" sz="1800" b="1" i="1"/>
              <a:t>istúrbio</a:t>
            </a:r>
            <a:r>
              <a:rPr lang="pt-BR" altLang="pt-BR" sz="1800" b="1"/>
              <a:t>, </a:t>
            </a:r>
            <a:r>
              <a:rPr lang="pt-BR" altLang="pt-BR" sz="1800" b="1" i="1" u="sng">
                <a:solidFill>
                  <a:srgbClr val="FF0000"/>
                </a:solidFill>
              </a:rPr>
              <a:t>D</a:t>
            </a:r>
            <a:r>
              <a:rPr lang="pt-BR" altLang="pt-BR" sz="1800" b="1" i="1"/>
              <a:t>eep beam</a:t>
            </a:r>
            <a:r>
              <a:rPr lang="pt-BR" altLang="pt-BR" sz="1800" b="1"/>
              <a:t> (viga parede).</a:t>
            </a:r>
          </a:p>
          <a:p>
            <a:pPr eaLnBrk="1" hangingPunct="1">
              <a:spcBef>
                <a:spcPct val="0"/>
              </a:spcBef>
              <a:buFontTx/>
              <a:buNone/>
            </a:pPr>
            <a:endParaRPr lang="pt-BR" altLang="pt-BR" sz="1800" b="1"/>
          </a:p>
          <a:p>
            <a:pPr eaLnBrk="1" hangingPunct="1">
              <a:spcBef>
                <a:spcPct val="0"/>
              </a:spcBef>
              <a:buFontTx/>
              <a:buNone/>
            </a:pPr>
            <a:r>
              <a:rPr lang="pt-BR" altLang="pt-BR" sz="1800" b="1"/>
              <a:t>Enquanto estas regiões não estiverem fissuradas, podem ser analisadas por modelos elásticos lineares. Entretanto, se estas regiões estiverem fissuradas, só existiam procedimentos de projeto aceitáveis para um número pequeno de casos. O tratamento inadequado dado a estas regiões D foi uma das principais razões de comportamento deficiente e mesmo de falha de estruturas.</a:t>
            </a:r>
          </a:p>
          <a:p>
            <a:pPr eaLnBrk="1" hangingPunct="1">
              <a:spcBef>
                <a:spcPct val="0"/>
              </a:spcBef>
              <a:buFontTx/>
              <a:buNone/>
            </a:pPr>
            <a:endParaRPr lang="pt-BR" altLang="pt-BR" sz="1800" b="1"/>
          </a:p>
          <a:p>
            <a:pPr eaLnBrk="1" hangingPunct="1">
              <a:spcBef>
                <a:spcPct val="50000"/>
              </a:spcBef>
              <a:buFontTx/>
              <a:buNone/>
            </a:pPr>
            <a:endParaRPr lang="pt-BR" altLang="pt-BR" sz="18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9C3274A1-62CD-8C6D-713D-4EF63E5AB36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solidFill>
                <a:srgbClr val="000000"/>
              </a:solidFill>
            </a:endParaRPr>
          </a:p>
        </p:txBody>
      </p:sp>
      <p:sp>
        <p:nvSpPr>
          <p:cNvPr id="72707" name="Rectangle 3">
            <a:extLst>
              <a:ext uri="{FF2B5EF4-FFF2-40B4-BE49-F238E27FC236}">
                <a16:creationId xmlns:a16="http://schemas.microsoft.com/office/drawing/2014/main" id="{C8D525A2-B180-4914-9416-8B21AE9AC2B7}"/>
              </a:ext>
            </a:extLst>
          </p:cNvPr>
          <p:cNvSpPr>
            <a:spLocks noChangeArrowheads="1"/>
          </p:cNvSpPr>
          <p:nvPr/>
        </p:nvSpPr>
        <p:spPr bwMode="auto">
          <a:xfrm>
            <a:off x="179388" y="32845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solidFill>
                <a:srgbClr val="000000"/>
              </a:solidFill>
            </a:endParaRPr>
          </a:p>
        </p:txBody>
      </p:sp>
      <p:pic>
        <p:nvPicPr>
          <p:cNvPr id="72708" name="Picture 6">
            <a:extLst>
              <a:ext uri="{FF2B5EF4-FFF2-40B4-BE49-F238E27FC236}">
                <a16:creationId xmlns:a16="http://schemas.microsoft.com/office/drawing/2014/main" id="{3E9C55B5-E0CE-C052-38D8-01EFF26EEB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763" y="523875"/>
            <a:ext cx="7610475" cy="581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F6DF1ED1-CA6E-5321-B3F8-0C14F5317F3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solidFill>
                <a:srgbClr val="000000"/>
              </a:solidFill>
            </a:endParaRPr>
          </a:p>
        </p:txBody>
      </p:sp>
      <p:sp>
        <p:nvSpPr>
          <p:cNvPr id="73731" name="Rectangle 3">
            <a:extLst>
              <a:ext uri="{FF2B5EF4-FFF2-40B4-BE49-F238E27FC236}">
                <a16:creationId xmlns:a16="http://schemas.microsoft.com/office/drawing/2014/main" id="{6B5AE605-7C59-A6F1-0B3E-01F4EC7D2B7B}"/>
              </a:ext>
            </a:extLst>
          </p:cNvPr>
          <p:cNvSpPr>
            <a:spLocks noChangeArrowheads="1"/>
          </p:cNvSpPr>
          <p:nvPr/>
        </p:nvSpPr>
        <p:spPr bwMode="auto">
          <a:xfrm>
            <a:off x="179388" y="32845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solidFill>
                <a:srgbClr val="000000"/>
              </a:solidFill>
            </a:endParaRPr>
          </a:p>
        </p:txBody>
      </p:sp>
      <p:pic>
        <p:nvPicPr>
          <p:cNvPr id="73732" name="Picture 6">
            <a:extLst>
              <a:ext uri="{FF2B5EF4-FFF2-40B4-BE49-F238E27FC236}">
                <a16:creationId xmlns:a16="http://schemas.microsoft.com/office/drawing/2014/main" id="{C2AF6887-B826-8C7E-9DE6-3D569E8C85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763" y="523875"/>
            <a:ext cx="7610475" cy="581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8EF86B3D-6592-55B7-A954-7697A52D9C0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solidFill>
                <a:srgbClr val="000000"/>
              </a:solidFill>
            </a:endParaRPr>
          </a:p>
        </p:txBody>
      </p:sp>
      <p:sp>
        <p:nvSpPr>
          <p:cNvPr id="74755" name="Rectangle 3">
            <a:extLst>
              <a:ext uri="{FF2B5EF4-FFF2-40B4-BE49-F238E27FC236}">
                <a16:creationId xmlns:a16="http://schemas.microsoft.com/office/drawing/2014/main" id="{A2CC0169-30C7-9333-4CB0-17906601AB8B}"/>
              </a:ext>
            </a:extLst>
          </p:cNvPr>
          <p:cNvSpPr>
            <a:spLocks noChangeArrowheads="1"/>
          </p:cNvSpPr>
          <p:nvPr/>
        </p:nvSpPr>
        <p:spPr bwMode="auto">
          <a:xfrm>
            <a:off x="179388" y="32845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solidFill>
                <a:srgbClr val="000000"/>
              </a:solidFill>
            </a:endParaRPr>
          </a:p>
        </p:txBody>
      </p:sp>
      <p:pic>
        <p:nvPicPr>
          <p:cNvPr id="74756" name="Picture 6">
            <a:extLst>
              <a:ext uri="{FF2B5EF4-FFF2-40B4-BE49-F238E27FC236}">
                <a16:creationId xmlns:a16="http://schemas.microsoft.com/office/drawing/2014/main" id="{61CF6A44-C6A6-3DE3-41CB-DEFB4DF7A1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763" y="523875"/>
            <a:ext cx="7610475" cy="581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C4B80DE7-F9DA-3BF5-F582-99DEF86DB52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solidFill>
                <a:srgbClr val="000000"/>
              </a:solidFill>
            </a:endParaRPr>
          </a:p>
        </p:txBody>
      </p:sp>
      <p:sp>
        <p:nvSpPr>
          <p:cNvPr id="75779" name="Rectangle 3">
            <a:extLst>
              <a:ext uri="{FF2B5EF4-FFF2-40B4-BE49-F238E27FC236}">
                <a16:creationId xmlns:a16="http://schemas.microsoft.com/office/drawing/2014/main" id="{FACB93FE-0145-17D1-F9CB-95F80B5C2434}"/>
              </a:ext>
            </a:extLst>
          </p:cNvPr>
          <p:cNvSpPr>
            <a:spLocks noChangeArrowheads="1"/>
          </p:cNvSpPr>
          <p:nvPr/>
        </p:nvSpPr>
        <p:spPr bwMode="auto">
          <a:xfrm>
            <a:off x="179388" y="32845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solidFill>
                <a:srgbClr val="000000"/>
              </a:solidFill>
            </a:endParaRPr>
          </a:p>
        </p:txBody>
      </p:sp>
      <p:pic>
        <p:nvPicPr>
          <p:cNvPr id="75780" name="Picture 8">
            <a:extLst>
              <a:ext uri="{FF2B5EF4-FFF2-40B4-BE49-F238E27FC236}">
                <a16:creationId xmlns:a16="http://schemas.microsoft.com/office/drawing/2014/main" id="{274A7364-A38B-6F78-463C-E1B7B1349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763" y="523875"/>
            <a:ext cx="7610475" cy="581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FA1D7715-3648-A2D7-3FCF-327A5FDC17D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solidFill>
                <a:srgbClr val="000000"/>
              </a:solidFill>
            </a:endParaRPr>
          </a:p>
        </p:txBody>
      </p:sp>
      <p:sp>
        <p:nvSpPr>
          <p:cNvPr id="76803" name="Rectangle 3">
            <a:extLst>
              <a:ext uri="{FF2B5EF4-FFF2-40B4-BE49-F238E27FC236}">
                <a16:creationId xmlns:a16="http://schemas.microsoft.com/office/drawing/2014/main" id="{C5DDAE2A-B56D-1148-2F30-EA2CE13531BD}"/>
              </a:ext>
            </a:extLst>
          </p:cNvPr>
          <p:cNvSpPr>
            <a:spLocks noChangeArrowheads="1"/>
          </p:cNvSpPr>
          <p:nvPr/>
        </p:nvSpPr>
        <p:spPr bwMode="auto">
          <a:xfrm>
            <a:off x="179388" y="32845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solidFill>
                <a:srgbClr val="000000"/>
              </a:solidFill>
            </a:endParaRPr>
          </a:p>
        </p:txBody>
      </p:sp>
      <p:pic>
        <p:nvPicPr>
          <p:cNvPr id="76804" name="Picture 6">
            <a:extLst>
              <a:ext uri="{FF2B5EF4-FFF2-40B4-BE49-F238E27FC236}">
                <a16:creationId xmlns:a16="http://schemas.microsoft.com/office/drawing/2014/main" id="{2831C6B2-7330-7BCE-2BEB-0C9D61DBE2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763" y="523875"/>
            <a:ext cx="7610475" cy="581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429AD37A-1A57-78F6-6950-A83B7B76D65E}"/>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solidFill>
                <a:srgbClr val="000000"/>
              </a:solidFill>
            </a:endParaRPr>
          </a:p>
        </p:txBody>
      </p:sp>
      <p:sp>
        <p:nvSpPr>
          <p:cNvPr id="77827" name="Rectangle 3">
            <a:extLst>
              <a:ext uri="{FF2B5EF4-FFF2-40B4-BE49-F238E27FC236}">
                <a16:creationId xmlns:a16="http://schemas.microsoft.com/office/drawing/2014/main" id="{5E1DF79B-B2C3-2AD1-4200-3E5B2A0B588A}"/>
              </a:ext>
            </a:extLst>
          </p:cNvPr>
          <p:cNvSpPr>
            <a:spLocks noChangeArrowheads="1"/>
          </p:cNvSpPr>
          <p:nvPr/>
        </p:nvSpPr>
        <p:spPr bwMode="auto">
          <a:xfrm>
            <a:off x="179388" y="32845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solidFill>
                <a:srgbClr val="000000"/>
              </a:solidFill>
            </a:endParaRPr>
          </a:p>
        </p:txBody>
      </p:sp>
      <p:pic>
        <p:nvPicPr>
          <p:cNvPr id="77828" name="Picture 6">
            <a:extLst>
              <a:ext uri="{FF2B5EF4-FFF2-40B4-BE49-F238E27FC236}">
                <a16:creationId xmlns:a16="http://schemas.microsoft.com/office/drawing/2014/main" id="{51D8A6CE-6018-2F20-48FF-02ACC8E9D7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763" y="523875"/>
            <a:ext cx="7610475" cy="581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C5657A58-DAC1-0A13-57AC-BD5096B98AFE}"/>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solidFill>
                <a:srgbClr val="000000"/>
              </a:solidFill>
            </a:endParaRPr>
          </a:p>
        </p:txBody>
      </p:sp>
      <p:sp>
        <p:nvSpPr>
          <p:cNvPr id="78851" name="Rectangle 3">
            <a:extLst>
              <a:ext uri="{FF2B5EF4-FFF2-40B4-BE49-F238E27FC236}">
                <a16:creationId xmlns:a16="http://schemas.microsoft.com/office/drawing/2014/main" id="{239246B7-5821-B5DF-520D-70B9754931CA}"/>
              </a:ext>
            </a:extLst>
          </p:cNvPr>
          <p:cNvSpPr>
            <a:spLocks noChangeArrowheads="1"/>
          </p:cNvSpPr>
          <p:nvPr/>
        </p:nvSpPr>
        <p:spPr bwMode="auto">
          <a:xfrm>
            <a:off x="179388" y="32845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solidFill>
                <a:srgbClr val="000000"/>
              </a:solidFill>
            </a:endParaRPr>
          </a:p>
        </p:txBody>
      </p:sp>
      <p:pic>
        <p:nvPicPr>
          <p:cNvPr id="78852" name="Picture 6">
            <a:extLst>
              <a:ext uri="{FF2B5EF4-FFF2-40B4-BE49-F238E27FC236}">
                <a16:creationId xmlns:a16="http://schemas.microsoft.com/office/drawing/2014/main" id="{2035CE33-13BC-EF63-B93D-CC121EB67F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763" y="523875"/>
            <a:ext cx="7610475" cy="581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27106698-1696-7633-11BC-373EF6624BA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solidFill>
                <a:srgbClr val="000000"/>
              </a:solidFill>
            </a:endParaRPr>
          </a:p>
        </p:txBody>
      </p:sp>
      <p:sp>
        <p:nvSpPr>
          <p:cNvPr id="79875" name="Rectangle 3">
            <a:extLst>
              <a:ext uri="{FF2B5EF4-FFF2-40B4-BE49-F238E27FC236}">
                <a16:creationId xmlns:a16="http://schemas.microsoft.com/office/drawing/2014/main" id="{426E9754-A31E-AA1C-0A62-3CB3DB831AA0}"/>
              </a:ext>
            </a:extLst>
          </p:cNvPr>
          <p:cNvSpPr>
            <a:spLocks noChangeArrowheads="1"/>
          </p:cNvSpPr>
          <p:nvPr/>
        </p:nvSpPr>
        <p:spPr bwMode="auto">
          <a:xfrm>
            <a:off x="179388" y="32845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solidFill>
                <a:srgbClr val="000000"/>
              </a:solidFill>
            </a:endParaRPr>
          </a:p>
        </p:txBody>
      </p:sp>
      <p:pic>
        <p:nvPicPr>
          <p:cNvPr id="79876" name="Picture 6">
            <a:extLst>
              <a:ext uri="{FF2B5EF4-FFF2-40B4-BE49-F238E27FC236}">
                <a16:creationId xmlns:a16="http://schemas.microsoft.com/office/drawing/2014/main" id="{0B38A7F1-9639-AB62-1240-7B4C6B131A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763" y="523875"/>
            <a:ext cx="7610475" cy="581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DA049BCE-A1C3-71BE-44EF-33EFC477165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solidFill>
                <a:srgbClr val="000000"/>
              </a:solidFill>
            </a:endParaRPr>
          </a:p>
        </p:txBody>
      </p:sp>
      <p:sp>
        <p:nvSpPr>
          <p:cNvPr id="80899" name="Rectangle 3">
            <a:extLst>
              <a:ext uri="{FF2B5EF4-FFF2-40B4-BE49-F238E27FC236}">
                <a16:creationId xmlns:a16="http://schemas.microsoft.com/office/drawing/2014/main" id="{E90EC05F-10FB-5A29-0597-D8E5F53653DF}"/>
              </a:ext>
            </a:extLst>
          </p:cNvPr>
          <p:cNvSpPr>
            <a:spLocks noChangeArrowheads="1"/>
          </p:cNvSpPr>
          <p:nvPr/>
        </p:nvSpPr>
        <p:spPr bwMode="auto">
          <a:xfrm>
            <a:off x="179388" y="32845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pt-BR" altLang="pt-BR" sz="1800">
              <a:solidFill>
                <a:srgbClr val="000000"/>
              </a:solidFill>
            </a:endParaRPr>
          </a:p>
        </p:txBody>
      </p:sp>
      <p:pic>
        <p:nvPicPr>
          <p:cNvPr id="80900" name="Picture 6">
            <a:extLst>
              <a:ext uri="{FF2B5EF4-FFF2-40B4-BE49-F238E27FC236}">
                <a16:creationId xmlns:a16="http://schemas.microsoft.com/office/drawing/2014/main" id="{2C28DC47-DBEE-2858-40EC-2DA30D1431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620713"/>
            <a:ext cx="7612062"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9218" name="Text Box 2">
            <a:extLst>
              <a:ext uri="{FF2B5EF4-FFF2-40B4-BE49-F238E27FC236}">
                <a16:creationId xmlns:a16="http://schemas.microsoft.com/office/drawing/2014/main" id="{B61001D4-3464-9A88-32DF-7BA46857FB85}"/>
              </a:ext>
            </a:extLst>
          </p:cNvPr>
          <p:cNvSpPr txBox="1">
            <a:spLocks noChangeArrowheads="1"/>
          </p:cNvSpPr>
          <p:nvPr/>
        </p:nvSpPr>
        <p:spPr bwMode="auto">
          <a:xfrm>
            <a:off x="684213" y="1196975"/>
            <a:ext cx="784701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eaLnBrk="0" fontAlgn="base" hangingPunct="0">
              <a:spcBef>
                <a:spcPct val="0"/>
              </a:spcBef>
              <a:spcAft>
                <a:spcPct val="0"/>
              </a:spcAft>
              <a:defRPr>
                <a:solidFill>
                  <a:schemeClr val="tx1"/>
                </a:solidFill>
                <a:latin typeface="Arial" panose="020B0604020202020204" pitchFamily="34" charset="0"/>
              </a:defRPr>
            </a:lvl6pPr>
            <a:lvl7pPr marL="3086100" indent="-342900" eaLnBrk="0" fontAlgn="base" hangingPunct="0">
              <a:spcBef>
                <a:spcPct val="0"/>
              </a:spcBef>
              <a:spcAft>
                <a:spcPct val="0"/>
              </a:spcAft>
              <a:defRPr>
                <a:solidFill>
                  <a:schemeClr val="tx1"/>
                </a:solidFill>
                <a:latin typeface="Arial" panose="020B0604020202020204" pitchFamily="34" charset="0"/>
              </a:defRPr>
            </a:lvl7pPr>
            <a:lvl8pPr marL="3543300" indent="-342900" eaLnBrk="0" fontAlgn="base" hangingPunct="0">
              <a:spcBef>
                <a:spcPct val="0"/>
              </a:spcBef>
              <a:spcAft>
                <a:spcPct val="0"/>
              </a:spcAft>
              <a:defRPr>
                <a:solidFill>
                  <a:schemeClr val="tx1"/>
                </a:solidFill>
                <a:latin typeface="Arial" panose="020B0604020202020204" pitchFamily="34" charset="0"/>
              </a:defRPr>
            </a:lvl8pPr>
            <a:lvl9pPr marL="4000500" indent="-3429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endParaRPr lang="pt-BR" altLang="pt-BR" b="1"/>
          </a:p>
          <a:p>
            <a:pPr eaLnBrk="1" hangingPunct="1"/>
            <a:endParaRPr lang="pt-BR" altLang="pt-BR" b="1"/>
          </a:p>
        </p:txBody>
      </p:sp>
      <p:sp>
        <p:nvSpPr>
          <p:cNvPr id="9219" name="Text Box 3">
            <a:extLst>
              <a:ext uri="{FF2B5EF4-FFF2-40B4-BE49-F238E27FC236}">
                <a16:creationId xmlns:a16="http://schemas.microsoft.com/office/drawing/2014/main" id="{12A58D16-83F1-D2AD-2914-D121C4DE80FB}"/>
              </a:ext>
            </a:extLst>
          </p:cNvPr>
          <p:cNvSpPr txBox="1">
            <a:spLocks noChangeArrowheads="1"/>
          </p:cNvSpPr>
          <p:nvPr/>
        </p:nvSpPr>
        <p:spPr bwMode="auto">
          <a:xfrm>
            <a:off x="611188" y="1557338"/>
            <a:ext cx="7993062" cy="3525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pt-BR" altLang="pt-BR" sz="1800" b="1"/>
              <a:t>Utilizando-se o modelo de bielas e tirantes, deve-se, em primeiro lugar subdividir a estrutura em regiões B e D. O modelo da treliça e os procedimentos de projeto para as regiões B encontram-se bem estabelecidos e, somente, é necessário analisar e desenvolver o modelo de bielas e tirantes para as regiões D.</a:t>
            </a:r>
          </a:p>
          <a:p>
            <a:pPr eaLnBrk="1" hangingPunct="1">
              <a:spcBef>
                <a:spcPct val="0"/>
              </a:spcBef>
              <a:buFontTx/>
              <a:buNone/>
            </a:pPr>
            <a:endParaRPr lang="pt-BR" altLang="pt-BR" sz="1800" b="1"/>
          </a:p>
          <a:p>
            <a:pPr eaLnBrk="1" hangingPunct="1">
              <a:spcBef>
                <a:spcPct val="0"/>
              </a:spcBef>
              <a:buFontTx/>
              <a:buNone/>
            </a:pPr>
            <a:r>
              <a:rPr lang="pt-BR" altLang="pt-BR" sz="1800" b="1"/>
              <a:t>O fluxo interno dos esforços nas regiões D pode ser descrito pelos modelos das bielas e dos tirantes. Não é necessária muita precisão para dividir as regiões B e D. Admite-se que a região D se estende de uma distância h para cada lado da descontinuidade, onde h é igual a altura da região B adjacente</a:t>
            </a:r>
            <a:r>
              <a:rPr lang="pt-BR" altLang="pt-BR" sz="1800"/>
              <a:t>.</a:t>
            </a:r>
          </a:p>
          <a:p>
            <a:pPr eaLnBrk="1" hangingPunct="1">
              <a:spcBef>
                <a:spcPct val="50000"/>
              </a:spcBef>
              <a:buFontTx/>
              <a:buNone/>
            </a:pPr>
            <a:endParaRPr lang="pt-BR" altLang="pt-BR" sz="1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tile tx="0" ty="0" sx="100000" sy="100000" flip="none" algn="tl"/>
        </a:blipFill>
        <a:effectLst/>
      </p:bgPr>
    </p:bg>
    <p:spTree>
      <p:nvGrpSpPr>
        <p:cNvPr id="1" name=""/>
        <p:cNvGrpSpPr/>
        <p:nvPr/>
      </p:nvGrpSpPr>
      <p:grpSpPr>
        <a:xfrm>
          <a:off x="0" y="0"/>
          <a:ext cx="0" cy="0"/>
          <a:chOff x="0" y="0"/>
          <a:chExt cx="0" cy="0"/>
        </a:xfrm>
      </p:grpSpPr>
      <p:sp>
        <p:nvSpPr>
          <p:cNvPr id="10242" name="Text Box 2">
            <a:extLst>
              <a:ext uri="{FF2B5EF4-FFF2-40B4-BE49-F238E27FC236}">
                <a16:creationId xmlns:a16="http://schemas.microsoft.com/office/drawing/2014/main" id="{06C6879A-628D-C5DD-C98C-962F0B9D410F}"/>
              </a:ext>
            </a:extLst>
          </p:cNvPr>
          <p:cNvSpPr txBox="1">
            <a:spLocks noChangeArrowheads="1"/>
          </p:cNvSpPr>
          <p:nvPr/>
        </p:nvSpPr>
        <p:spPr bwMode="auto">
          <a:xfrm>
            <a:off x="468313" y="5445125"/>
            <a:ext cx="7991475"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eaLnBrk="0" fontAlgn="base" hangingPunct="0">
              <a:spcBef>
                <a:spcPct val="0"/>
              </a:spcBef>
              <a:spcAft>
                <a:spcPct val="0"/>
              </a:spcAft>
              <a:defRPr>
                <a:solidFill>
                  <a:schemeClr val="tx1"/>
                </a:solidFill>
                <a:latin typeface="Arial" panose="020B0604020202020204" pitchFamily="34" charset="0"/>
              </a:defRPr>
            </a:lvl6pPr>
            <a:lvl7pPr marL="3086100" indent="-342900" eaLnBrk="0" fontAlgn="base" hangingPunct="0">
              <a:spcBef>
                <a:spcPct val="0"/>
              </a:spcBef>
              <a:spcAft>
                <a:spcPct val="0"/>
              </a:spcAft>
              <a:defRPr>
                <a:solidFill>
                  <a:schemeClr val="tx1"/>
                </a:solidFill>
                <a:latin typeface="Arial" panose="020B0604020202020204" pitchFamily="34" charset="0"/>
              </a:defRPr>
            </a:lvl7pPr>
            <a:lvl8pPr marL="3543300" indent="-342900" eaLnBrk="0" fontAlgn="base" hangingPunct="0">
              <a:spcBef>
                <a:spcPct val="0"/>
              </a:spcBef>
              <a:spcAft>
                <a:spcPct val="0"/>
              </a:spcAft>
              <a:defRPr>
                <a:solidFill>
                  <a:schemeClr val="tx1"/>
                </a:solidFill>
                <a:latin typeface="Arial" panose="020B0604020202020204" pitchFamily="34" charset="0"/>
              </a:defRPr>
            </a:lvl8pPr>
            <a:lvl9pPr marL="4000500" indent="-3429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endParaRPr lang="pt-BR" altLang="pt-BR" b="1"/>
          </a:p>
          <a:p>
            <a:pPr algn="ctr" eaLnBrk="1" hangingPunct="1"/>
            <a:r>
              <a:rPr lang="pt-BR" altLang="pt-BR" b="1"/>
              <a:t>Regiões D (áreas sombreadas) com distribuição de deformações não-lineares por descontinuidades geométricas</a:t>
            </a:r>
          </a:p>
        </p:txBody>
      </p:sp>
      <p:pic>
        <p:nvPicPr>
          <p:cNvPr id="10243" name="Picture 3">
            <a:extLst>
              <a:ext uri="{FF2B5EF4-FFF2-40B4-BE49-F238E27FC236}">
                <a16:creationId xmlns:a16="http://schemas.microsoft.com/office/drawing/2014/main" id="{BCBB5465-2F6C-A7AA-CF5F-E1861482F6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58244"/>
          <a:stretch>
            <a:fillRect/>
          </a:stretch>
        </p:blipFill>
        <p:spPr bwMode="auto">
          <a:xfrm>
            <a:off x="0" y="908050"/>
            <a:ext cx="9120188" cy="435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Design padrão">
  <a:themeElements>
    <a:clrScheme name="Design padrã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sign padrã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sign padrã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sign padrã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sign padrã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sign padrã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sign padrã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sign padrã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sign padrã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sign padrã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sign padrã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sign padrã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sign padrã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sign padrã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351</TotalTime>
  <Words>3931</Words>
  <Application>Microsoft Office PowerPoint</Application>
  <PresentationFormat>Apresentação na tela (4:3)</PresentationFormat>
  <Paragraphs>383</Paragraphs>
  <Slides>78</Slides>
  <Notes>0</Notes>
  <HiddenSlides>0</HiddenSlides>
  <MMClips>0</MMClips>
  <ScaleCrop>false</ScaleCrop>
  <HeadingPairs>
    <vt:vector size="8" baseType="variant">
      <vt:variant>
        <vt:lpstr>Fontes usadas</vt:lpstr>
      </vt:variant>
      <vt:variant>
        <vt:i4>3</vt:i4>
      </vt:variant>
      <vt:variant>
        <vt:lpstr>Tema</vt:lpstr>
      </vt:variant>
      <vt:variant>
        <vt:i4>1</vt:i4>
      </vt:variant>
      <vt:variant>
        <vt:lpstr>Servidores OLE inseridos</vt:lpstr>
      </vt:variant>
      <vt:variant>
        <vt:i4>1</vt:i4>
      </vt:variant>
      <vt:variant>
        <vt:lpstr>Títulos de slides</vt:lpstr>
      </vt:variant>
      <vt:variant>
        <vt:i4>78</vt:i4>
      </vt:variant>
    </vt:vector>
  </HeadingPairs>
  <TitlesOfParts>
    <vt:vector size="83" baseType="lpstr">
      <vt:lpstr>Arial</vt:lpstr>
      <vt:lpstr>Symbol</vt:lpstr>
      <vt:lpstr>Times New Roman</vt:lpstr>
      <vt:lpstr>Design padrão</vt:lpstr>
      <vt:lpstr>Equation</vt:lpstr>
      <vt:lpstr>DETALHAMENTO DE  ESTRUTURAS DE CONCRETO PELO  MÉTODO DAS BIELAS E DOS TIRANTES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UFRGS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DETALHAMENTO DE  ESTRUTURAS DE CONCRETO PELO  MÉTODO DAS BIELAS E DOS TIRANTES</dc:title>
  <dc:creator>CEMACOM</dc:creator>
  <cp:lastModifiedBy>Mauro Real</cp:lastModifiedBy>
  <cp:revision>81</cp:revision>
  <dcterms:created xsi:type="dcterms:W3CDTF">2008-08-01T21:48:44Z</dcterms:created>
  <dcterms:modified xsi:type="dcterms:W3CDTF">2024-05-08T13:35:56Z</dcterms:modified>
</cp:coreProperties>
</file>